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</p:sldMasterIdLst>
  <p:sldIdLst>
    <p:sldId id="1217" r:id="rId2"/>
    <p:sldId id="1216" r:id="rId3"/>
    <p:sldId id="1213" r:id="rId4"/>
    <p:sldId id="1215" r:id="rId5"/>
    <p:sldId id="1214" r:id="rId6"/>
    <p:sldId id="1209" r:id="rId7"/>
    <p:sldId id="1210" r:id="rId8"/>
    <p:sldId id="1211" r:id="rId9"/>
    <p:sldId id="1208" r:id="rId10"/>
    <p:sldId id="1203" r:id="rId11"/>
    <p:sldId id="1202" r:id="rId12"/>
    <p:sldId id="1204" r:id="rId13"/>
    <p:sldId id="1206" r:id="rId14"/>
  </p:sldIdLst>
  <p:sldSz cx="12192000" cy="6858000"/>
  <p:notesSz cx="6858000" cy="9144000"/>
  <p:defaultTextStyle>
    <a:defPPr>
      <a:defRPr lang="en-US"/>
    </a:defPPr>
    <a:lvl1pPr marL="0" algn="l" defTabSz="456836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1pPr>
    <a:lvl2pPr marL="456836" algn="l" defTabSz="456836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2pPr>
    <a:lvl3pPr marL="913674" algn="l" defTabSz="456836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3pPr>
    <a:lvl4pPr marL="1370510" algn="l" defTabSz="456836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4pPr>
    <a:lvl5pPr marL="1827346" algn="l" defTabSz="456836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5pPr>
    <a:lvl6pPr marL="2284183" algn="l" defTabSz="456836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6pPr>
    <a:lvl7pPr marL="2741019" algn="l" defTabSz="456836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7pPr>
    <a:lvl8pPr marL="3197856" algn="l" defTabSz="456836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8pPr>
    <a:lvl9pPr marL="3654692" algn="l" defTabSz="456836" rtl="0" eaLnBrk="1" latinLnBrk="0" hangingPunct="1">
      <a:defRPr sz="179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05D90"/>
    <a:srgbClr val="962B4B"/>
    <a:srgbClr val="5B1B29"/>
    <a:srgbClr val="BA3651"/>
    <a:srgbClr val="E04357"/>
    <a:srgbClr val="3E77B4"/>
    <a:srgbClr val="8A0B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6357" autoAdjust="0"/>
  </p:normalViewPr>
  <p:slideViewPr>
    <p:cSldViewPr snapToGrid="0">
      <p:cViewPr>
        <p:scale>
          <a:sx n="51" d="100"/>
          <a:sy n="51" d="100"/>
        </p:scale>
        <p:origin x="2352" y="13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hdphoto3.wdp>
</file>

<file path=ppt/media/hdphoto4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jpe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9" y="1346946"/>
            <a:ext cx="10222993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9" y="4299697"/>
            <a:ext cx="10222993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9" y="1484780"/>
            <a:ext cx="10222993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9" y="4068925"/>
            <a:ext cx="1080905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4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598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52" y="4389121"/>
            <a:ext cx="7891273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101" indent="0" algn="ctr">
              <a:buNone/>
              <a:defRPr sz="2200"/>
            </a:lvl2pPr>
            <a:lvl3pPr marL="914202" indent="0" algn="ctr">
              <a:buNone/>
              <a:defRPr sz="2200"/>
            </a:lvl3pPr>
            <a:lvl4pPr marL="1371303" indent="0" algn="ctr">
              <a:buNone/>
              <a:defRPr sz="1999"/>
            </a:lvl4pPr>
            <a:lvl5pPr marL="1828403" indent="0" algn="ctr">
              <a:buNone/>
              <a:defRPr sz="1999"/>
            </a:lvl5pPr>
            <a:lvl6pPr marL="2285504" indent="0" algn="ctr">
              <a:buNone/>
              <a:defRPr sz="1999"/>
            </a:lvl6pPr>
            <a:lvl7pPr marL="2742605" indent="0" algn="ctr">
              <a:buNone/>
              <a:defRPr sz="1999"/>
            </a:lvl7pPr>
            <a:lvl8pPr marL="3199705" indent="0" algn="ctr">
              <a:buNone/>
              <a:defRPr sz="1999"/>
            </a:lvl8pPr>
            <a:lvl9pPr marL="3656806" indent="0" algn="ctr">
              <a:buNone/>
              <a:defRPr sz="19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5" y="4289335"/>
            <a:ext cx="1193868" cy="640080"/>
          </a:xfrm>
        </p:spPr>
        <p:txBody>
          <a:bodyPr/>
          <a:lstStyle>
            <a:lvl1pPr>
              <a:defRPr sz="2799"/>
            </a:lvl1pPr>
          </a:lstStyle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7716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7909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5" y="533400"/>
            <a:ext cx="25527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799" y="533400"/>
            <a:ext cx="7505701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79576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halt ohne Balk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 bwMode="gray">
          <a:xfrm>
            <a:off x="2" y="0"/>
            <a:ext cx="12192000" cy="8763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802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US"/>
              <a:t>04/05/2020</a:t>
            </a:r>
            <a:endParaRPr lang="en-GB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r>
              <a:rPr lang="en-GB"/>
              <a:t>Maurice F. Huguenin</a:t>
            </a:r>
            <a:endParaRPr lang="en-GB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fld id="{6C6AE60A-B69C-4790-82F7-3882EDF23186}" type="slidenum">
              <a:rPr lang="en-GB" smtClean="0"/>
              <a:pPr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3611064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9658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" y="4917990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30" y="1225296"/>
            <a:ext cx="9281159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7998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6" y="5020056"/>
            <a:ext cx="9052559" cy="1066800"/>
          </a:xfrm>
        </p:spPr>
        <p:txBody>
          <a:bodyPr anchor="t">
            <a:normAutofit/>
          </a:bodyPr>
          <a:lstStyle>
            <a:lvl1pPr marL="0" indent="0">
              <a:buNone/>
              <a:defRPr sz="1999">
                <a:solidFill>
                  <a:schemeClr val="tx1"/>
                </a:solidFill>
              </a:defRPr>
            </a:lvl1pPr>
            <a:lvl2pPr marL="457101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20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3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40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50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60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970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680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9" y="6272785"/>
            <a:ext cx="2644310" cy="365125"/>
          </a:xfrm>
        </p:spPr>
        <p:txBody>
          <a:bodyPr/>
          <a:lstStyle/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11" y="6272785"/>
            <a:ext cx="6327647" cy="365125"/>
          </a:xfrm>
        </p:spPr>
        <p:txBody>
          <a:bodyPr/>
          <a:lstStyle/>
          <a:p>
            <a:endParaRPr lang="en-GB"/>
          </a:p>
        </p:txBody>
      </p:sp>
      <p:grpSp>
        <p:nvGrpSpPr>
          <p:cNvPr id="8" name="Group 7"/>
          <p:cNvGrpSpPr/>
          <p:nvPr/>
        </p:nvGrpSpPr>
        <p:grpSpPr>
          <a:xfrm>
            <a:off x="897404" y="2325850"/>
            <a:ext cx="1080905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8" y="2506133"/>
            <a:ext cx="1188297" cy="720332"/>
          </a:xfrm>
        </p:spPr>
        <p:txBody>
          <a:bodyPr/>
          <a:lstStyle>
            <a:lvl1pPr>
              <a:defRPr sz="2799"/>
            </a:lvl1pPr>
          </a:lstStyle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27164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7" y="2194560"/>
            <a:ext cx="4754880" cy="3977640"/>
          </a:xfrm>
        </p:spPr>
        <p:txBody>
          <a:bodyPr/>
          <a:lstStyle>
            <a:lvl1pPr>
              <a:defRPr sz="1999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3" y="2194560"/>
            <a:ext cx="4754880" cy="3977640"/>
          </a:xfrm>
        </p:spPr>
        <p:txBody>
          <a:bodyPr/>
          <a:lstStyle>
            <a:lvl1pPr>
              <a:defRPr sz="1999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3603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799" y="2048257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1999" b="1">
                <a:solidFill>
                  <a:schemeClr val="accent1">
                    <a:lumMod val="75000"/>
                  </a:schemeClr>
                </a:solidFill>
              </a:defRPr>
            </a:lvl1pPr>
            <a:lvl2pPr marL="457101" indent="0">
              <a:buNone/>
              <a:defRPr sz="1999" b="1"/>
            </a:lvl2pPr>
            <a:lvl3pPr marL="914202" indent="0">
              <a:buNone/>
              <a:defRPr sz="1800" b="1"/>
            </a:lvl3pPr>
            <a:lvl4pPr marL="1371303" indent="0">
              <a:buNone/>
              <a:defRPr sz="1600" b="1"/>
            </a:lvl4pPr>
            <a:lvl5pPr marL="1828403" indent="0">
              <a:buNone/>
              <a:defRPr sz="1600" b="1"/>
            </a:lvl5pPr>
            <a:lvl6pPr marL="2285504" indent="0">
              <a:buNone/>
              <a:defRPr sz="1600" b="1"/>
            </a:lvl6pPr>
            <a:lvl7pPr marL="2742605" indent="0">
              <a:buNone/>
              <a:defRPr sz="1600" b="1"/>
            </a:lvl7pPr>
            <a:lvl8pPr marL="3199705" indent="0">
              <a:buNone/>
              <a:defRPr sz="1600" b="1"/>
            </a:lvl8pPr>
            <a:lvl9pPr marL="365680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7" y="2743200"/>
            <a:ext cx="4754880" cy="3291840"/>
          </a:xfrm>
        </p:spPr>
        <p:txBody>
          <a:bodyPr/>
          <a:lstStyle>
            <a:lvl1pPr>
              <a:defRPr sz="1999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3" y="2048257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1999" b="1">
                <a:solidFill>
                  <a:schemeClr val="accent1">
                    <a:lumMod val="75000"/>
                  </a:schemeClr>
                </a:solidFill>
              </a:defRPr>
            </a:lvl1pPr>
            <a:lvl2pPr marL="457101" indent="0">
              <a:buNone/>
              <a:defRPr sz="1999" b="1"/>
            </a:lvl2pPr>
            <a:lvl3pPr marL="914202" indent="0">
              <a:buNone/>
              <a:defRPr sz="1800" b="1"/>
            </a:lvl3pPr>
            <a:lvl4pPr marL="1371303" indent="0">
              <a:buNone/>
              <a:defRPr sz="1600" b="1"/>
            </a:lvl4pPr>
            <a:lvl5pPr marL="1828403" indent="0">
              <a:buNone/>
              <a:defRPr sz="1600" b="1"/>
            </a:lvl5pPr>
            <a:lvl6pPr marL="2285504" indent="0">
              <a:buNone/>
              <a:defRPr sz="1600" b="1"/>
            </a:lvl6pPr>
            <a:lvl7pPr marL="2742605" indent="0">
              <a:buNone/>
              <a:defRPr sz="1600" b="1"/>
            </a:lvl7pPr>
            <a:lvl8pPr marL="3199705" indent="0">
              <a:buNone/>
              <a:defRPr sz="1600" b="1"/>
            </a:lvl8pPr>
            <a:lvl9pPr marL="3656806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3" y="2743200"/>
            <a:ext cx="4754880" cy="3291840"/>
          </a:xfrm>
        </p:spPr>
        <p:txBody>
          <a:bodyPr/>
          <a:lstStyle>
            <a:lvl1pPr>
              <a:defRPr sz="1999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39217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1406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3743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7" y="3"/>
            <a:ext cx="3888258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3" y="685801"/>
            <a:ext cx="3200399" cy="1737360"/>
          </a:xfrm>
        </p:spPr>
        <p:txBody>
          <a:bodyPr anchor="b">
            <a:normAutofit/>
          </a:bodyPr>
          <a:lstStyle>
            <a:lvl1pPr>
              <a:defRPr sz="3199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2" y="685801"/>
            <a:ext cx="6711695" cy="5020056"/>
          </a:xfrm>
        </p:spPr>
        <p:txBody>
          <a:bodyPr/>
          <a:lstStyle>
            <a:lvl1pPr>
              <a:defRPr sz="1999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3" y="2423160"/>
            <a:ext cx="3200399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101" indent="0">
              <a:buNone/>
              <a:defRPr sz="1199"/>
            </a:lvl2pPr>
            <a:lvl3pPr marL="914202" indent="0">
              <a:buNone/>
              <a:defRPr sz="1000"/>
            </a:lvl3pPr>
            <a:lvl4pPr marL="1371303" indent="0">
              <a:buNone/>
              <a:defRPr sz="900"/>
            </a:lvl4pPr>
            <a:lvl5pPr marL="1828403" indent="0">
              <a:buNone/>
              <a:defRPr sz="900"/>
            </a:lvl5pPr>
            <a:lvl6pPr marL="2285504" indent="0">
              <a:buNone/>
              <a:defRPr sz="900"/>
            </a:lvl6pPr>
            <a:lvl7pPr marL="2742605" indent="0">
              <a:buNone/>
              <a:defRPr sz="900"/>
            </a:lvl7pPr>
            <a:lvl8pPr marL="3199705" indent="0">
              <a:buNone/>
              <a:defRPr sz="900"/>
            </a:lvl8pPr>
            <a:lvl9pPr marL="365680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4" y="6229681"/>
            <a:ext cx="457201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05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7" y="3"/>
            <a:ext cx="3888258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3" y="685801"/>
            <a:ext cx="3200399" cy="1737360"/>
          </a:xfrm>
        </p:spPr>
        <p:txBody>
          <a:bodyPr anchor="b">
            <a:normAutofit/>
          </a:bodyPr>
          <a:lstStyle>
            <a:lvl1pPr>
              <a:defRPr sz="3199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" y="0"/>
            <a:ext cx="8303739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199"/>
            </a:lvl1pPr>
            <a:lvl2pPr marL="457101" indent="0">
              <a:buNone/>
              <a:defRPr sz="2799"/>
            </a:lvl2pPr>
            <a:lvl3pPr marL="914202" indent="0">
              <a:buNone/>
              <a:defRPr sz="2400"/>
            </a:lvl3pPr>
            <a:lvl4pPr marL="1371303" indent="0">
              <a:buNone/>
              <a:defRPr sz="1999"/>
            </a:lvl4pPr>
            <a:lvl5pPr marL="1828403" indent="0">
              <a:buNone/>
              <a:defRPr sz="1999"/>
            </a:lvl5pPr>
            <a:lvl6pPr marL="2285504" indent="0">
              <a:buNone/>
              <a:defRPr sz="1999"/>
            </a:lvl6pPr>
            <a:lvl7pPr marL="2742605" indent="0">
              <a:buNone/>
              <a:defRPr sz="1999"/>
            </a:lvl7pPr>
            <a:lvl8pPr marL="3199705" indent="0">
              <a:buNone/>
              <a:defRPr sz="1999"/>
            </a:lvl8pPr>
            <a:lvl9pPr marL="3656806" indent="0">
              <a:buNone/>
              <a:defRPr sz="1999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3" y="2423160"/>
            <a:ext cx="3200399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101" indent="0">
              <a:buNone/>
              <a:defRPr sz="1199"/>
            </a:lvl2pPr>
            <a:lvl3pPr marL="914202" indent="0">
              <a:buNone/>
              <a:defRPr sz="1000"/>
            </a:lvl3pPr>
            <a:lvl4pPr marL="1371303" indent="0">
              <a:buNone/>
              <a:defRPr sz="900"/>
            </a:lvl4pPr>
            <a:lvl5pPr marL="1828403" indent="0">
              <a:buNone/>
              <a:defRPr sz="900"/>
            </a:lvl5pPr>
            <a:lvl6pPr marL="2285504" indent="0">
              <a:buNone/>
              <a:defRPr sz="900"/>
            </a:lvl6pPr>
            <a:lvl7pPr marL="2742605" indent="0">
              <a:buNone/>
              <a:defRPr sz="900"/>
            </a:lvl7pPr>
            <a:lvl8pPr marL="3199705" indent="0">
              <a:buNone/>
              <a:defRPr sz="900"/>
            </a:lvl8pPr>
            <a:lvl9pPr marL="3656806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4" y="6229681"/>
            <a:ext cx="457201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641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microsoft.com/office/2007/relationships/hdphoto" Target="../media/hdphoto1.wdp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7" y="484634"/>
            <a:ext cx="10058399" cy="16093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7" y="2121410"/>
            <a:ext cx="10058399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6" y="6272785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54229381-A630-45AA-A97E-023A9B0D0F0E}" type="datetimeFigureOut">
              <a:rPr lang="en-GB" smtClean="0"/>
              <a:t>17/12/2021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7" y="6272785"/>
            <a:ext cx="63276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GB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4" y="6229681"/>
            <a:ext cx="457201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7" y="6272785"/>
            <a:ext cx="64007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B10473E7-EE55-4326-8873-FD7A4ED637D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40812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202" rtl="0" eaLnBrk="1" latinLnBrk="0" hangingPunct="1">
        <a:lnSpc>
          <a:spcPct val="90000"/>
        </a:lnSpc>
        <a:spcBef>
          <a:spcPct val="0"/>
        </a:spcBef>
        <a:buNone/>
        <a:defRPr sz="5399" kern="1200" cap="all" baseline="0">
          <a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40" indent="-182840" algn="l" defTabSz="914202" rtl="0" eaLnBrk="1" latinLnBrk="0" hangingPunct="1">
        <a:lnSpc>
          <a:spcPct val="90000"/>
        </a:lnSpc>
        <a:spcBef>
          <a:spcPts val="1199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999" kern="1200">
          <a:solidFill>
            <a:schemeClr val="tx1"/>
          </a:solidFill>
          <a:latin typeface="+mn-lt"/>
          <a:ea typeface="+mn-ea"/>
          <a:cs typeface="+mn-cs"/>
        </a:defRPr>
      </a:lvl1pPr>
      <a:lvl2pPr marL="457101" indent="-182840" algn="l" defTabSz="914202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361" indent="-182840" algn="l" defTabSz="914202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622" indent="-182840" algn="l" defTabSz="914202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79882" indent="-182840" algn="l" defTabSz="914202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599653" indent="-228550" algn="l" defTabSz="914202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899588" indent="-228550" algn="l" defTabSz="914202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99523" indent="-228550" algn="l" defTabSz="914202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99457" indent="-228550" algn="l" defTabSz="914202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2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1" algn="l" defTabSz="9142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02" algn="l" defTabSz="9142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03" algn="l" defTabSz="9142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03" algn="l" defTabSz="9142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04" algn="l" defTabSz="9142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05" algn="l" defTabSz="9142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05" algn="l" defTabSz="9142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06" algn="l" defTabSz="91420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4.wdp"/><Relationship Id="rId5" Type="http://schemas.openxmlformats.org/officeDocument/2006/relationships/image" Target="../media/image17.png"/><Relationship Id="rId4" Type="http://schemas.microsoft.com/office/2007/relationships/hdphoto" Target="../media/hdphoto3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2.xml"/><Relationship Id="rId6" Type="http://schemas.microsoft.com/office/2007/relationships/hdphoto" Target="../media/hdphoto3.wdp"/><Relationship Id="rId5" Type="http://schemas.openxmlformats.org/officeDocument/2006/relationships/image" Target="../media/image14.png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png"/><Relationship Id="rId5" Type="http://schemas.openxmlformats.org/officeDocument/2006/relationships/image" Target="../media/image11.png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Picture 272" descr="Map&#10;&#10;Description automatically generated">
            <a:extLst>
              <a:ext uri="{FF2B5EF4-FFF2-40B4-BE49-F238E27FC236}">
                <a16:creationId xmlns:a16="http://schemas.microsoft.com/office/drawing/2014/main" id="{A739869C-274D-4212-8F59-064BD5EB3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59" y="1021302"/>
            <a:ext cx="12039600" cy="4962134"/>
          </a:xfrm>
          <a:prstGeom prst="rect">
            <a:avLst/>
          </a:prstGeom>
          <a:scene3d>
            <a:camera prst="orthographicFront">
              <a:rot lat="18738000" lon="19152000" rev="2076000"/>
            </a:camera>
            <a:lightRig rig="threePt" dir="t"/>
          </a:scene3d>
        </p:spPr>
      </p:pic>
      <p:grpSp>
        <p:nvGrpSpPr>
          <p:cNvPr id="225" name="Group 224">
            <a:extLst>
              <a:ext uri="{FF2B5EF4-FFF2-40B4-BE49-F238E27FC236}">
                <a16:creationId xmlns:a16="http://schemas.microsoft.com/office/drawing/2014/main" id="{CC18DE5D-6FA7-4A64-BDCB-71245441A69B}"/>
              </a:ext>
            </a:extLst>
          </p:cNvPr>
          <p:cNvGrpSpPr/>
          <p:nvPr/>
        </p:nvGrpSpPr>
        <p:grpSpPr>
          <a:xfrm>
            <a:off x="5365996" y="3094424"/>
            <a:ext cx="1551948" cy="1445379"/>
            <a:chOff x="2000956" y="2451096"/>
            <a:chExt cx="1551948" cy="1445379"/>
          </a:xfrm>
        </p:grpSpPr>
        <p:sp>
          <p:nvSpPr>
            <p:cNvPr id="226" name="Arrow: Down 225">
              <a:extLst>
                <a:ext uri="{FF2B5EF4-FFF2-40B4-BE49-F238E27FC236}">
                  <a16:creationId xmlns:a16="http://schemas.microsoft.com/office/drawing/2014/main" id="{F0F33D63-9E96-4D04-BC38-5B0E9AD3EF0A}"/>
                </a:ext>
              </a:extLst>
            </p:cNvPr>
            <p:cNvSpPr/>
            <p:nvPr/>
          </p:nvSpPr>
          <p:spPr>
            <a:xfrm>
              <a:off x="2606299" y="2744475"/>
              <a:ext cx="360000" cy="115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27" name="TextBox 226">
              <a:extLst>
                <a:ext uri="{FF2B5EF4-FFF2-40B4-BE49-F238E27FC236}">
                  <a16:creationId xmlns:a16="http://schemas.microsoft.com/office/drawing/2014/main" id="{27A60BD5-BEA3-44E6-84CC-D6049BFD7A73}"/>
                </a:ext>
              </a:extLst>
            </p:cNvPr>
            <p:cNvSpPr txBox="1"/>
            <p:nvPr/>
          </p:nvSpPr>
          <p:spPr>
            <a:xfrm>
              <a:off x="2000956" y="2451096"/>
              <a:ext cx="15519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1270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Thermal-only: 3.2</a:t>
              </a:r>
              <a:endParaRPr lang="en-GB" sz="1400" dirty="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28" name="Group 227">
            <a:extLst>
              <a:ext uri="{FF2B5EF4-FFF2-40B4-BE49-F238E27FC236}">
                <a16:creationId xmlns:a16="http://schemas.microsoft.com/office/drawing/2014/main" id="{AD5F35B8-D040-4B44-BAC1-379D472A1F10}"/>
              </a:ext>
            </a:extLst>
          </p:cNvPr>
          <p:cNvGrpSpPr/>
          <p:nvPr/>
        </p:nvGrpSpPr>
        <p:grpSpPr>
          <a:xfrm>
            <a:off x="4775903" y="2614205"/>
            <a:ext cx="1251838" cy="1774925"/>
            <a:chOff x="1991402" y="2616284"/>
            <a:chExt cx="1251838" cy="1774925"/>
          </a:xfrm>
        </p:grpSpPr>
        <p:sp>
          <p:nvSpPr>
            <p:cNvPr id="229" name="Arrow: Down 228">
              <a:extLst>
                <a:ext uri="{FF2B5EF4-FFF2-40B4-BE49-F238E27FC236}">
                  <a16:creationId xmlns:a16="http://schemas.microsoft.com/office/drawing/2014/main" id="{32E7766A-63B9-4DAA-BBD2-507A82662F6D}"/>
                </a:ext>
              </a:extLst>
            </p:cNvPr>
            <p:cNvSpPr/>
            <p:nvPr/>
          </p:nvSpPr>
          <p:spPr>
            <a:xfrm>
              <a:off x="2427713" y="2915209"/>
              <a:ext cx="360000" cy="1476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0" name="TextBox 229">
              <a:extLst>
                <a:ext uri="{FF2B5EF4-FFF2-40B4-BE49-F238E27FC236}">
                  <a16:creationId xmlns:a16="http://schemas.microsoft.com/office/drawing/2014/main" id="{4AECFABE-DE4B-44AC-AD6E-45720A987AD6}"/>
                </a:ext>
              </a:extLst>
            </p:cNvPr>
            <p:cNvSpPr txBox="1"/>
            <p:nvPr/>
          </p:nvSpPr>
          <p:spPr>
            <a:xfrm>
              <a:off x="1991402" y="2616284"/>
              <a:ext cx="12518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1270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Wind-only: 4.1</a:t>
              </a:r>
              <a:endParaRPr lang="en-GB" sz="1400" dirty="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31" name="Group 230">
            <a:extLst>
              <a:ext uri="{FF2B5EF4-FFF2-40B4-BE49-F238E27FC236}">
                <a16:creationId xmlns:a16="http://schemas.microsoft.com/office/drawing/2014/main" id="{F520E72A-F468-4FDE-8C86-5A98072D5093}"/>
              </a:ext>
            </a:extLst>
          </p:cNvPr>
          <p:cNvGrpSpPr/>
          <p:nvPr/>
        </p:nvGrpSpPr>
        <p:grpSpPr>
          <a:xfrm>
            <a:off x="4026979" y="1751974"/>
            <a:ext cx="1349325" cy="2801937"/>
            <a:chOff x="1851688" y="2472063"/>
            <a:chExt cx="1349325" cy="2801937"/>
          </a:xfrm>
        </p:grpSpPr>
        <p:sp>
          <p:nvSpPr>
            <p:cNvPr id="232" name="Arrow: Down 231">
              <a:extLst>
                <a:ext uri="{FF2B5EF4-FFF2-40B4-BE49-F238E27FC236}">
                  <a16:creationId xmlns:a16="http://schemas.microsoft.com/office/drawing/2014/main" id="{C7F3EA03-6B44-4F38-9C04-B23DE12F01FD}"/>
                </a:ext>
              </a:extLst>
            </p:cNvPr>
            <p:cNvSpPr/>
            <p:nvPr/>
          </p:nvSpPr>
          <p:spPr>
            <a:xfrm>
              <a:off x="2406000" y="2754000"/>
              <a:ext cx="360000" cy="2520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3" name="TextBox 232">
              <a:extLst>
                <a:ext uri="{FF2B5EF4-FFF2-40B4-BE49-F238E27FC236}">
                  <a16:creationId xmlns:a16="http://schemas.microsoft.com/office/drawing/2014/main" id="{6C427435-4DA5-435E-AD89-A87E6FFE2636}"/>
                </a:ext>
              </a:extLst>
            </p:cNvPr>
            <p:cNvSpPr txBox="1"/>
            <p:nvPr/>
          </p:nvSpPr>
          <p:spPr>
            <a:xfrm>
              <a:off x="1851688" y="2472063"/>
              <a:ext cx="13493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Full forcing: 7.0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3DCFE33A-B70E-46E4-8345-EEBBBE25410D}"/>
              </a:ext>
            </a:extLst>
          </p:cNvPr>
          <p:cNvGrpSpPr/>
          <p:nvPr/>
        </p:nvGrpSpPr>
        <p:grpSpPr>
          <a:xfrm>
            <a:off x="3656543" y="3407774"/>
            <a:ext cx="420332" cy="622069"/>
            <a:chOff x="3764474" y="2668409"/>
            <a:chExt cx="420332" cy="622069"/>
          </a:xfrm>
        </p:grpSpPr>
        <p:sp>
          <p:nvSpPr>
            <p:cNvPr id="235" name="Arrow: Up 234">
              <a:extLst>
                <a:ext uri="{FF2B5EF4-FFF2-40B4-BE49-F238E27FC236}">
                  <a16:creationId xmlns:a16="http://schemas.microsoft.com/office/drawing/2014/main" id="{C1ECEC16-C210-4E15-BE1C-733F30D6EC57}"/>
                </a:ext>
              </a:extLst>
            </p:cNvPr>
            <p:cNvSpPr/>
            <p:nvPr/>
          </p:nvSpPr>
          <p:spPr>
            <a:xfrm>
              <a:off x="3779434" y="2668409"/>
              <a:ext cx="360000" cy="46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732000" lon="19152000" rev="2076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36" name="TextBox 235">
              <a:extLst>
                <a:ext uri="{FF2B5EF4-FFF2-40B4-BE49-F238E27FC236}">
                  <a16:creationId xmlns:a16="http://schemas.microsoft.com/office/drawing/2014/main" id="{96E1E373-7483-4FCB-96CB-33B960896E3D}"/>
                </a:ext>
              </a:extLst>
            </p:cNvPr>
            <p:cNvSpPr txBox="1"/>
            <p:nvPr/>
          </p:nvSpPr>
          <p:spPr>
            <a:xfrm>
              <a:off x="3764474" y="2982701"/>
              <a:ext cx="4203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0.9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238" name="Arrow: Up 237">
            <a:extLst>
              <a:ext uri="{FF2B5EF4-FFF2-40B4-BE49-F238E27FC236}">
                <a16:creationId xmlns:a16="http://schemas.microsoft.com/office/drawing/2014/main" id="{1481B625-FFAF-4724-8D7D-DD3661604545}"/>
              </a:ext>
            </a:extLst>
          </p:cNvPr>
          <p:cNvSpPr/>
          <p:nvPr/>
        </p:nvSpPr>
        <p:spPr>
          <a:xfrm>
            <a:off x="3943967" y="3515843"/>
            <a:ext cx="360000" cy="216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732000" lon="19152000" rev="2076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918029E-08C8-4A0A-B3A6-5D49220179D4}"/>
              </a:ext>
            </a:extLst>
          </p:cNvPr>
          <p:cNvSpPr txBox="1"/>
          <p:nvPr/>
        </p:nvSpPr>
        <p:spPr>
          <a:xfrm>
            <a:off x="4443722" y="0"/>
            <a:ext cx="2843408" cy="369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dirty="0"/>
              <a:t>[319.2, 312.3, 34.6]</a:t>
            </a:r>
            <a:endParaRPr lang="en-GB" dirty="0"/>
          </a:p>
        </p:txBody>
      </p:sp>
      <p:grpSp>
        <p:nvGrpSpPr>
          <p:cNvPr id="246" name="Group 245">
            <a:extLst>
              <a:ext uri="{FF2B5EF4-FFF2-40B4-BE49-F238E27FC236}">
                <a16:creationId xmlns:a16="http://schemas.microsoft.com/office/drawing/2014/main" id="{7CF03022-2FC7-4C0C-AE6C-F6243F4F6E5C}"/>
              </a:ext>
            </a:extLst>
          </p:cNvPr>
          <p:cNvGrpSpPr/>
          <p:nvPr/>
        </p:nvGrpSpPr>
        <p:grpSpPr>
          <a:xfrm>
            <a:off x="2608977" y="3203055"/>
            <a:ext cx="893783" cy="589139"/>
            <a:chOff x="2132252" y="2480935"/>
            <a:chExt cx="893783" cy="589139"/>
          </a:xfrm>
        </p:grpSpPr>
        <p:sp>
          <p:nvSpPr>
            <p:cNvPr id="247" name="Arrow: Down 246">
              <a:extLst>
                <a:ext uri="{FF2B5EF4-FFF2-40B4-BE49-F238E27FC236}">
                  <a16:creationId xmlns:a16="http://schemas.microsoft.com/office/drawing/2014/main" id="{9E289C94-9008-4148-98E2-A63C463430A7}"/>
                </a:ext>
              </a:extLst>
            </p:cNvPr>
            <p:cNvSpPr/>
            <p:nvPr/>
          </p:nvSpPr>
          <p:spPr>
            <a:xfrm>
              <a:off x="2397980" y="2782074"/>
              <a:ext cx="360000" cy="288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3DEF3A65-5116-41ED-97A6-114F09028E9D}"/>
                </a:ext>
              </a:extLst>
            </p:cNvPr>
            <p:cNvSpPr txBox="1"/>
            <p:nvPr/>
          </p:nvSpPr>
          <p:spPr>
            <a:xfrm>
              <a:off x="2132252" y="2480935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0.8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49" name="Group 248">
            <a:extLst>
              <a:ext uri="{FF2B5EF4-FFF2-40B4-BE49-F238E27FC236}">
                <a16:creationId xmlns:a16="http://schemas.microsoft.com/office/drawing/2014/main" id="{EEA5C471-8294-421F-AF32-0A69C5575973}"/>
              </a:ext>
            </a:extLst>
          </p:cNvPr>
          <p:cNvGrpSpPr/>
          <p:nvPr/>
        </p:nvGrpSpPr>
        <p:grpSpPr>
          <a:xfrm>
            <a:off x="2348666" y="3457347"/>
            <a:ext cx="652358" cy="394529"/>
            <a:chOff x="2234879" y="2566122"/>
            <a:chExt cx="652358" cy="259878"/>
          </a:xfrm>
        </p:grpSpPr>
        <p:sp>
          <p:nvSpPr>
            <p:cNvPr id="250" name="Arrow: Down 249">
              <a:extLst>
                <a:ext uri="{FF2B5EF4-FFF2-40B4-BE49-F238E27FC236}">
                  <a16:creationId xmlns:a16="http://schemas.microsoft.com/office/drawing/2014/main" id="{E81E786D-F666-49D2-AC84-E88E3DCA712F}"/>
                </a:ext>
              </a:extLst>
            </p:cNvPr>
            <p:cNvSpPr/>
            <p:nvPr/>
          </p:nvSpPr>
          <p:spPr>
            <a:xfrm>
              <a:off x="2406000" y="2754000"/>
              <a:ext cx="360000" cy="7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1" name="TextBox 250">
              <a:extLst>
                <a:ext uri="{FF2B5EF4-FFF2-40B4-BE49-F238E27FC236}">
                  <a16:creationId xmlns:a16="http://schemas.microsoft.com/office/drawing/2014/main" id="{B4266425-86F1-485A-B1B8-7F9C03E470ED}"/>
                </a:ext>
              </a:extLst>
            </p:cNvPr>
            <p:cNvSpPr txBox="1"/>
            <p:nvPr/>
          </p:nvSpPr>
          <p:spPr>
            <a:xfrm>
              <a:off x="2234879" y="2566122"/>
              <a:ext cx="652358" cy="2027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0.2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52" name="Group 251">
            <a:extLst>
              <a:ext uri="{FF2B5EF4-FFF2-40B4-BE49-F238E27FC236}">
                <a16:creationId xmlns:a16="http://schemas.microsoft.com/office/drawing/2014/main" id="{340F08EB-2C5F-45F0-9FC3-56FFC744BDBE}"/>
              </a:ext>
            </a:extLst>
          </p:cNvPr>
          <p:cNvGrpSpPr/>
          <p:nvPr/>
        </p:nvGrpSpPr>
        <p:grpSpPr>
          <a:xfrm>
            <a:off x="1883015" y="3259593"/>
            <a:ext cx="893783" cy="522449"/>
            <a:chOff x="2143295" y="2483551"/>
            <a:chExt cx="893783" cy="522449"/>
          </a:xfrm>
        </p:grpSpPr>
        <p:sp>
          <p:nvSpPr>
            <p:cNvPr id="253" name="Arrow: Down 252">
              <a:extLst>
                <a:ext uri="{FF2B5EF4-FFF2-40B4-BE49-F238E27FC236}">
                  <a16:creationId xmlns:a16="http://schemas.microsoft.com/office/drawing/2014/main" id="{9F800196-E8BE-4A86-B82C-9B490FE8077A}"/>
                </a:ext>
              </a:extLst>
            </p:cNvPr>
            <p:cNvSpPr/>
            <p:nvPr/>
          </p:nvSpPr>
          <p:spPr>
            <a:xfrm>
              <a:off x="2406000" y="2754000"/>
              <a:ext cx="360000" cy="25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4" name="TextBox 253">
              <a:extLst>
                <a:ext uri="{FF2B5EF4-FFF2-40B4-BE49-F238E27FC236}">
                  <a16:creationId xmlns:a16="http://schemas.microsoft.com/office/drawing/2014/main" id="{5BF718FE-ED86-4B11-B21A-74EBC33D04EA}"/>
                </a:ext>
              </a:extLst>
            </p:cNvPr>
            <p:cNvSpPr txBox="1"/>
            <p:nvPr/>
          </p:nvSpPr>
          <p:spPr>
            <a:xfrm>
              <a:off x="2143295" y="2483551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0.7</a:t>
              </a:r>
            </a:p>
          </p:txBody>
        </p:sp>
      </p:grpSp>
      <p:grpSp>
        <p:nvGrpSpPr>
          <p:cNvPr id="255" name="Group 254">
            <a:extLst>
              <a:ext uri="{FF2B5EF4-FFF2-40B4-BE49-F238E27FC236}">
                <a16:creationId xmlns:a16="http://schemas.microsoft.com/office/drawing/2014/main" id="{3DAB77F7-2CDD-4957-B2C2-419045BCF754}"/>
              </a:ext>
            </a:extLst>
          </p:cNvPr>
          <p:cNvGrpSpPr/>
          <p:nvPr/>
        </p:nvGrpSpPr>
        <p:grpSpPr>
          <a:xfrm>
            <a:off x="8711054" y="2373645"/>
            <a:ext cx="954366" cy="656691"/>
            <a:chOff x="2019511" y="2711664"/>
            <a:chExt cx="893783" cy="656691"/>
          </a:xfrm>
        </p:grpSpPr>
        <p:sp>
          <p:nvSpPr>
            <p:cNvPr id="256" name="Arrow: Down 255">
              <a:extLst>
                <a:ext uri="{FF2B5EF4-FFF2-40B4-BE49-F238E27FC236}">
                  <a16:creationId xmlns:a16="http://schemas.microsoft.com/office/drawing/2014/main" id="{C5A22511-5063-4889-8049-BCC2374D2DF1}"/>
                </a:ext>
              </a:extLst>
            </p:cNvPr>
            <p:cNvSpPr/>
            <p:nvPr/>
          </p:nvSpPr>
          <p:spPr>
            <a:xfrm rot="10800000">
              <a:off x="2299253" y="2711664"/>
              <a:ext cx="337147" cy="360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57" name="TextBox 256">
              <a:extLst>
                <a:ext uri="{FF2B5EF4-FFF2-40B4-BE49-F238E27FC236}">
                  <a16:creationId xmlns:a16="http://schemas.microsoft.com/office/drawing/2014/main" id="{FC963E08-48DF-400D-9978-738A432C39E4}"/>
                </a:ext>
              </a:extLst>
            </p:cNvPr>
            <p:cNvSpPr txBox="1"/>
            <p:nvPr/>
          </p:nvSpPr>
          <p:spPr>
            <a:xfrm>
              <a:off x="2019511" y="3060578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id="{7DE2CF4B-A350-4C07-9BC2-9E66C2742FBC}"/>
              </a:ext>
            </a:extLst>
          </p:cNvPr>
          <p:cNvGrpSpPr/>
          <p:nvPr/>
        </p:nvGrpSpPr>
        <p:grpSpPr>
          <a:xfrm>
            <a:off x="8362576" y="2658935"/>
            <a:ext cx="893783" cy="619766"/>
            <a:chOff x="1999909" y="2766952"/>
            <a:chExt cx="893783" cy="619766"/>
          </a:xfrm>
        </p:grpSpPr>
        <p:sp>
          <p:nvSpPr>
            <p:cNvPr id="259" name="Arrow: Down 258">
              <a:extLst>
                <a:ext uri="{FF2B5EF4-FFF2-40B4-BE49-F238E27FC236}">
                  <a16:creationId xmlns:a16="http://schemas.microsoft.com/office/drawing/2014/main" id="{53E903CE-B948-4CB2-963B-977663D35A43}"/>
                </a:ext>
              </a:extLst>
            </p:cNvPr>
            <p:cNvSpPr/>
            <p:nvPr/>
          </p:nvSpPr>
          <p:spPr>
            <a:xfrm rot="10800000">
              <a:off x="2276400" y="2766952"/>
              <a:ext cx="360000" cy="324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04ADC05C-942D-4113-BDB8-38740842F67C}"/>
                </a:ext>
              </a:extLst>
            </p:cNvPr>
            <p:cNvSpPr txBox="1"/>
            <p:nvPr/>
          </p:nvSpPr>
          <p:spPr>
            <a:xfrm>
              <a:off x="1999909" y="3078941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-0.9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610E16DC-3E3B-422B-99A2-6F8C73380317}"/>
              </a:ext>
            </a:extLst>
          </p:cNvPr>
          <p:cNvGrpSpPr/>
          <p:nvPr/>
        </p:nvGrpSpPr>
        <p:grpSpPr>
          <a:xfrm>
            <a:off x="7901895" y="2104376"/>
            <a:ext cx="893783" cy="953742"/>
            <a:chOff x="2011939" y="2726911"/>
            <a:chExt cx="893783" cy="953742"/>
          </a:xfrm>
        </p:grpSpPr>
        <p:sp>
          <p:nvSpPr>
            <p:cNvPr id="262" name="Arrow: Down 261">
              <a:extLst>
                <a:ext uri="{FF2B5EF4-FFF2-40B4-BE49-F238E27FC236}">
                  <a16:creationId xmlns:a16="http://schemas.microsoft.com/office/drawing/2014/main" id="{21F05F61-EEF8-4D77-9E15-2DBA46E1419A}"/>
                </a:ext>
              </a:extLst>
            </p:cNvPr>
            <p:cNvSpPr/>
            <p:nvPr/>
          </p:nvSpPr>
          <p:spPr>
            <a:xfrm rot="10800000">
              <a:off x="2280411" y="2726911"/>
              <a:ext cx="360000" cy="684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ED12FBC4-7764-4CF5-809C-14B9A2E4145D}"/>
                </a:ext>
              </a:extLst>
            </p:cNvPr>
            <p:cNvSpPr txBox="1"/>
            <p:nvPr/>
          </p:nvSpPr>
          <p:spPr>
            <a:xfrm>
              <a:off x="2011939" y="3372876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-1.9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64" name="Group 263">
            <a:extLst>
              <a:ext uri="{FF2B5EF4-FFF2-40B4-BE49-F238E27FC236}">
                <a16:creationId xmlns:a16="http://schemas.microsoft.com/office/drawing/2014/main" id="{435F4661-83A8-4908-8091-51349ECC161C}"/>
              </a:ext>
            </a:extLst>
          </p:cNvPr>
          <p:cNvGrpSpPr/>
          <p:nvPr/>
        </p:nvGrpSpPr>
        <p:grpSpPr>
          <a:xfrm>
            <a:off x="2692576" y="4109030"/>
            <a:ext cx="440807" cy="359999"/>
            <a:chOff x="2218560" y="2933520"/>
            <a:chExt cx="440807" cy="359999"/>
          </a:xfrm>
        </p:grpSpPr>
        <p:sp>
          <p:nvSpPr>
            <p:cNvPr id="265" name="Arrow: Up 264">
              <a:extLst>
                <a:ext uri="{FF2B5EF4-FFF2-40B4-BE49-F238E27FC236}">
                  <a16:creationId xmlns:a16="http://schemas.microsoft.com/office/drawing/2014/main" id="{E447362A-DC88-4B8F-B6B9-3908BC84177D}"/>
                </a:ext>
              </a:extLst>
            </p:cNvPr>
            <p:cNvSpPr/>
            <p:nvPr/>
          </p:nvSpPr>
          <p:spPr>
            <a:xfrm>
              <a:off x="2218560" y="2933520"/>
              <a:ext cx="360000" cy="10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738000" lon="19152000" rev="2076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6" name="TextBox 265">
              <a:extLst>
                <a:ext uri="{FF2B5EF4-FFF2-40B4-BE49-F238E27FC236}">
                  <a16:creationId xmlns:a16="http://schemas.microsoft.com/office/drawing/2014/main" id="{431655CA-C68C-40D6-8FCF-26F1A94A531D}"/>
                </a:ext>
              </a:extLst>
            </p:cNvPr>
            <p:cNvSpPr txBox="1"/>
            <p:nvPr/>
          </p:nvSpPr>
          <p:spPr>
            <a:xfrm>
              <a:off x="2230758" y="2985742"/>
              <a:ext cx="4286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67" name="Group 266">
            <a:extLst>
              <a:ext uri="{FF2B5EF4-FFF2-40B4-BE49-F238E27FC236}">
                <a16:creationId xmlns:a16="http://schemas.microsoft.com/office/drawing/2014/main" id="{5A86DBB4-5DA3-43C5-B014-8B201B534B2E}"/>
              </a:ext>
            </a:extLst>
          </p:cNvPr>
          <p:cNvGrpSpPr/>
          <p:nvPr/>
        </p:nvGrpSpPr>
        <p:grpSpPr>
          <a:xfrm>
            <a:off x="3122944" y="4064405"/>
            <a:ext cx="486119" cy="375308"/>
            <a:chOff x="2501448" y="2974510"/>
            <a:chExt cx="486119" cy="375308"/>
          </a:xfrm>
        </p:grpSpPr>
        <p:sp>
          <p:nvSpPr>
            <p:cNvPr id="268" name="Arrow: Up 267">
              <a:extLst>
                <a:ext uri="{FF2B5EF4-FFF2-40B4-BE49-F238E27FC236}">
                  <a16:creationId xmlns:a16="http://schemas.microsoft.com/office/drawing/2014/main" id="{C4793688-7F65-448F-BE7D-083117C7F9CD}"/>
                </a:ext>
              </a:extLst>
            </p:cNvPr>
            <p:cNvSpPr/>
            <p:nvPr/>
          </p:nvSpPr>
          <p:spPr>
            <a:xfrm>
              <a:off x="2529631" y="2974510"/>
              <a:ext cx="360000" cy="144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738000" lon="19152000" rev="2076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69" name="TextBox 268">
              <a:extLst>
                <a:ext uri="{FF2B5EF4-FFF2-40B4-BE49-F238E27FC236}">
                  <a16:creationId xmlns:a16="http://schemas.microsoft.com/office/drawing/2014/main" id="{67064A69-415B-4AED-A1D8-87C251E46141}"/>
                </a:ext>
              </a:extLst>
            </p:cNvPr>
            <p:cNvSpPr txBox="1"/>
            <p:nvPr/>
          </p:nvSpPr>
          <p:spPr>
            <a:xfrm>
              <a:off x="2501448" y="3042041"/>
              <a:ext cx="4861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0.4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70" name="Group 269">
            <a:extLst>
              <a:ext uri="{FF2B5EF4-FFF2-40B4-BE49-F238E27FC236}">
                <a16:creationId xmlns:a16="http://schemas.microsoft.com/office/drawing/2014/main" id="{E001FB23-9BB2-4B73-95CF-37FE9CFEAD8B}"/>
              </a:ext>
            </a:extLst>
          </p:cNvPr>
          <p:cNvGrpSpPr/>
          <p:nvPr/>
        </p:nvGrpSpPr>
        <p:grpSpPr>
          <a:xfrm>
            <a:off x="3604857" y="4068688"/>
            <a:ext cx="507827" cy="358825"/>
            <a:chOff x="2811286" y="3082790"/>
            <a:chExt cx="507827" cy="358825"/>
          </a:xfrm>
        </p:grpSpPr>
        <p:sp>
          <p:nvSpPr>
            <p:cNvPr id="271" name="Arrow: Up 270">
              <a:extLst>
                <a:ext uri="{FF2B5EF4-FFF2-40B4-BE49-F238E27FC236}">
                  <a16:creationId xmlns:a16="http://schemas.microsoft.com/office/drawing/2014/main" id="{40A8DFE5-3E05-4918-B9C8-6AEF49A1E4EF}"/>
                </a:ext>
              </a:extLst>
            </p:cNvPr>
            <p:cNvSpPr/>
            <p:nvPr/>
          </p:nvSpPr>
          <p:spPr>
            <a:xfrm>
              <a:off x="2829931" y="3082790"/>
              <a:ext cx="360000" cy="10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738000" lon="19152000" rev="2076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72" name="TextBox 271">
              <a:extLst>
                <a:ext uri="{FF2B5EF4-FFF2-40B4-BE49-F238E27FC236}">
                  <a16:creationId xmlns:a16="http://schemas.microsoft.com/office/drawing/2014/main" id="{65A9D26B-9076-41F5-988A-E27CABF718E3}"/>
                </a:ext>
              </a:extLst>
            </p:cNvPr>
            <p:cNvSpPr txBox="1"/>
            <p:nvPr/>
          </p:nvSpPr>
          <p:spPr>
            <a:xfrm>
              <a:off x="2811286" y="3133838"/>
              <a:ext cx="5078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B8E4F83E-F15F-4C9B-A675-BA2C78B47102}"/>
              </a:ext>
            </a:extLst>
          </p:cNvPr>
          <p:cNvGrpSpPr/>
          <p:nvPr/>
        </p:nvGrpSpPr>
        <p:grpSpPr>
          <a:xfrm>
            <a:off x="7158109" y="3443170"/>
            <a:ext cx="954366" cy="368163"/>
            <a:chOff x="2123141" y="3041023"/>
            <a:chExt cx="893783" cy="368163"/>
          </a:xfrm>
        </p:grpSpPr>
        <p:sp>
          <p:nvSpPr>
            <p:cNvPr id="275" name="Arrow: Down 274">
              <a:extLst>
                <a:ext uri="{FF2B5EF4-FFF2-40B4-BE49-F238E27FC236}">
                  <a16:creationId xmlns:a16="http://schemas.microsoft.com/office/drawing/2014/main" id="{A132FF6D-0C40-4753-ACE0-C2ED55B9F35A}"/>
                </a:ext>
              </a:extLst>
            </p:cNvPr>
            <p:cNvSpPr/>
            <p:nvPr/>
          </p:nvSpPr>
          <p:spPr>
            <a:xfrm>
              <a:off x="2405999" y="3041023"/>
              <a:ext cx="337147" cy="7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76" name="TextBox 275">
              <a:extLst>
                <a:ext uri="{FF2B5EF4-FFF2-40B4-BE49-F238E27FC236}">
                  <a16:creationId xmlns:a16="http://schemas.microsoft.com/office/drawing/2014/main" id="{D9D8C352-4744-4AB1-8EA5-26BF3125FBE5}"/>
                </a:ext>
              </a:extLst>
            </p:cNvPr>
            <p:cNvSpPr txBox="1"/>
            <p:nvPr/>
          </p:nvSpPr>
          <p:spPr>
            <a:xfrm>
              <a:off x="2123141" y="3101409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0.2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77" name="Group 276">
            <a:extLst>
              <a:ext uri="{FF2B5EF4-FFF2-40B4-BE49-F238E27FC236}">
                <a16:creationId xmlns:a16="http://schemas.microsoft.com/office/drawing/2014/main" id="{66553CA1-15C9-4917-804E-E76E07D03B73}"/>
              </a:ext>
            </a:extLst>
          </p:cNvPr>
          <p:cNvGrpSpPr/>
          <p:nvPr/>
        </p:nvGrpSpPr>
        <p:grpSpPr>
          <a:xfrm>
            <a:off x="6646760" y="3355225"/>
            <a:ext cx="893783" cy="473301"/>
            <a:chOff x="2004919" y="2910952"/>
            <a:chExt cx="893783" cy="473301"/>
          </a:xfrm>
        </p:grpSpPr>
        <p:sp>
          <p:nvSpPr>
            <p:cNvPr id="278" name="Arrow: Down 277">
              <a:extLst>
                <a:ext uri="{FF2B5EF4-FFF2-40B4-BE49-F238E27FC236}">
                  <a16:creationId xmlns:a16="http://schemas.microsoft.com/office/drawing/2014/main" id="{AAD7ADD1-1653-43EC-AA1D-558E38226507}"/>
                </a:ext>
              </a:extLst>
            </p:cNvPr>
            <p:cNvSpPr/>
            <p:nvPr/>
          </p:nvSpPr>
          <p:spPr>
            <a:xfrm rot="10800000">
              <a:off x="2276400" y="2910952"/>
              <a:ext cx="360000" cy="180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79" name="TextBox 278">
              <a:extLst>
                <a:ext uri="{FF2B5EF4-FFF2-40B4-BE49-F238E27FC236}">
                  <a16:creationId xmlns:a16="http://schemas.microsoft.com/office/drawing/2014/main" id="{CEB9B8B8-5444-4215-B526-8AC51D443EEC}"/>
                </a:ext>
              </a:extLst>
            </p:cNvPr>
            <p:cNvSpPr txBox="1"/>
            <p:nvPr/>
          </p:nvSpPr>
          <p:spPr>
            <a:xfrm>
              <a:off x="2004919" y="3076476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-0.5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80" name="Group 279">
            <a:extLst>
              <a:ext uri="{FF2B5EF4-FFF2-40B4-BE49-F238E27FC236}">
                <a16:creationId xmlns:a16="http://schemas.microsoft.com/office/drawing/2014/main" id="{914059BF-EA42-4DF7-B7B2-91A50E5F0CC0}"/>
              </a:ext>
            </a:extLst>
          </p:cNvPr>
          <p:cNvGrpSpPr/>
          <p:nvPr/>
        </p:nvGrpSpPr>
        <p:grpSpPr>
          <a:xfrm>
            <a:off x="6116849" y="3444450"/>
            <a:ext cx="893783" cy="411464"/>
            <a:chOff x="2002726" y="3282858"/>
            <a:chExt cx="893783" cy="411464"/>
          </a:xfrm>
        </p:grpSpPr>
        <p:sp>
          <p:nvSpPr>
            <p:cNvPr id="281" name="Arrow: Down 280">
              <a:extLst>
                <a:ext uri="{FF2B5EF4-FFF2-40B4-BE49-F238E27FC236}">
                  <a16:creationId xmlns:a16="http://schemas.microsoft.com/office/drawing/2014/main" id="{5385789F-350C-46ED-90EA-852271FCA0AE}"/>
                </a:ext>
              </a:extLst>
            </p:cNvPr>
            <p:cNvSpPr/>
            <p:nvPr/>
          </p:nvSpPr>
          <p:spPr>
            <a:xfrm rot="10800000">
              <a:off x="2276400" y="3282858"/>
              <a:ext cx="360000" cy="108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150000" lon="19152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82" name="TextBox 281">
              <a:extLst>
                <a:ext uri="{FF2B5EF4-FFF2-40B4-BE49-F238E27FC236}">
                  <a16:creationId xmlns:a16="http://schemas.microsoft.com/office/drawing/2014/main" id="{03F46C64-33F7-427D-85C1-EF6281CA0F26}"/>
                </a:ext>
              </a:extLst>
            </p:cNvPr>
            <p:cNvSpPr txBox="1"/>
            <p:nvPr/>
          </p:nvSpPr>
          <p:spPr>
            <a:xfrm>
              <a:off x="2002726" y="3386545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-0.3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93" name="Group 292">
            <a:extLst>
              <a:ext uri="{FF2B5EF4-FFF2-40B4-BE49-F238E27FC236}">
                <a16:creationId xmlns:a16="http://schemas.microsoft.com/office/drawing/2014/main" id="{01667CC9-60C7-4326-8484-51B24EEA3B87}"/>
              </a:ext>
            </a:extLst>
          </p:cNvPr>
          <p:cNvGrpSpPr/>
          <p:nvPr/>
        </p:nvGrpSpPr>
        <p:grpSpPr>
          <a:xfrm>
            <a:off x="6783738" y="3761309"/>
            <a:ext cx="496791" cy="632454"/>
            <a:chOff x="2143915" y="2758104"/>
            <a:chExt cx="496791" cy="632454"/>
          </a:xfrm>
        </p:grpSpPr>
        <p:sp>
          <p:nvSpPr>
            <p:cNvPr id="294" name="Arrow: Up 293">
              <a:extLst>
                <a:ext uri="{FF2B5EF4-FFF2-40B4-BE49-F238E27FC236}">
                  <a16:creationId xmlns:a16="http://schemas.microsoft.com/office/drawing/2014/main" id="{FF8F5405-DA64-43C1-8AAD-62833E3CC77A}"/>
                </a:ext>
              </a:extLst>
            </p:cNvPr>
            <p:cNvSpPr/>
            <p:nvPr/>
          </p:nvSpPr>
          <p:spPr>
            <a:xfrm>
              <a:off x="2143915" y="2758104"/>
              <a:ext cx="360000" cy="46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738000" lon="19152000" rev="2076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95" name="TextBox 294">
              <a:extLst>
                <a:ext uri="{FF2B5EF4-FFF2-40B4-BE49-F238E27FC236}">
                  <a16:creationId xmlns:a16="http://schemas.microsoft.com/office/drawing/2014/main" id="{0D373B27-1379-46A1-B5EC-7B397323A5B0}"/>
                </a:ext>
              </a:extLst>
            </p:cNvPr>
            <p:cNvSpPr txBox="1"/>
            <p:nvPr/>
          </p:nvSpPr>
          <p:spPr>
            <a:xfrm>
              <a:off x="2212097" y="3082781"/>
              <a:ext cx="4286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96" name="Group 295">
            <a:extLst>
              <a:ext uri="{FF2B5EF4-FFF2-40B4-BE49-F238E27FC236}">
                <a16:creationId xmlns:a16="http://schemas.microsoft.com/office/drawing/2014/main" id="{350F539D-3E30-45E5-B083-C0FE7C1B8361}"/>
              </a:ext>
            </a:extLst>
          </p:cNvPr>
          <p:cNvGrpSpPr/>
          <p:nvPr/>
        </p:nvGrpSpPr>
        <p:grpSpPr>
          <a:xfrm>
            <a:off x="7268414" y="3806258"/>
            <a:ext cx="510188" cy="558188"/>
            <a:chOff x="2462450" y="2866275"/>
            <a:chExt cx="510188" cy="558188"/>
          </a:xfrm>
        </p:grpSpPr>
        <p:sp>
          <p:nvSpPr>
            <p:cNvPr id="297" name="Arrow: Up 296">
              <a:extLst>
                <a:ext uri="{FF2B5EF4-FFF2-40B4-BE49-F238E27FC236}">
                  <a16:creationId xmlns:a16="http://schemas.microsoft.com/office/drawing/2014/main" id="{68F43DFC-FA5A-49FE-BA43-F29A9D445331}"/>
                </a:ext>
              </a:extLst>
            </p:cNvPr>
            <p:cNvSpPr/>
            <p:nvPr/>
          </p:nvSpPr>
          <p:spPr>
            <a:xfrm>
              <a:off x="2462450" y="2866275"/>
              <a:ext cx="360000" cy="36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738000" lon="19152000" rev="2076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298" name="TextBox 297">
              <a:extLst>
                <a:ext uri="{FF2B5EF4-FFF2-40B4-BE49-F238E27FC236}">
                  <a16:creationId xmlns:a16="http://schemas.microsoft.com/office/drawing/2014/main" id="{96D19E4A-7E85-4C15-A185-3215BAFBD8DD}"/>
                </a:ext>
              </a:extLst>
            </p:cNvPr>
            <p:cNvSpPr txBox="1"/>
            <p:nvPr/>
          </p:nvSpPr>
          <p:spPr>
            <a:xfrm>
              <a:off x="2486519" y="3116686"/>
              <a:ext cx="4861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99" name="Group 298">
            <a:extLst>
              <a:ext uri="{FF2B5EF4-FFF2-40B4-BE49-F238E27FC236}">
                <a16:creationId xmlns:a16="http://schemas.microsoft.com/office/drawing/2014/main" id="{2A01141D-B893-4F2A-8970-0F3BF56620B7}"/>
              </a:ext>
            </a:extLst>
          </p:cNvPr>
          <p:cNvGrpSpPr/>
          <p:nvPr/>
        </p:nvGrpSpPr>
        <p:grpSpPr>
          <a:xfrm>
            <a:off x="7734061" y="3777771"/>
            <a:ext cx="541433" cy="556635"/>
            <a:chOff x="2785144" y="2940965"/>
            <a:chExt cx="541433" cy="556635"/>
          </a:xfrm>
        </p:grpSpPr>
        <p:sp>
          <p:nvSpPr>
            <p:cNvPr id="300" name="Arrow: Up 299">
              <a:extLst>
                <a:ext uri="{FF2B5EF4-FFF2-40B4-BE49-F238E27FC236}">
                  <a16:creationId xmlns:a16="http://schemas.microsoft.com/office/drawing/2014/main" id="{650BE587-2A3A-4F51-9B2A-053686708F71}"/>
                </a:ext>
              </a:extLst>
            </p:cNvPr>
            <p:cNvSpPr/>
            <p:nvPr/>
          </p:nvSpPr>
          <p:spPr>
            <a:xfrm>
              <a:off x="2785144" y="2940965"/>
              <a:ext cx="360000" cy="36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738000" lon="19152000" rev="2076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01" name="TextBox 300">
              <a:extLst>
                <a:ext uri="{FF2B5EF4-FFF2-40B4-BE49-F238E27FC236}">
                  <a16:creationId xmlns:a16="http://schemas.microsoft.com/office/drawing/2014/main" id="{BE8974BD-F083-4987-88A1-2B4A12B9194F}"/>
                </a:ext>
              </a:extLst>
            </p:cNvPr>
            <p:cNvSpPr txBox="1"/>
            <p:nvPr/>
          </p:nvSpPr>
          <p:spPr>
            <a:xfrm>
              <a:off x="2818750" y="3189823"/>
              <a:ext cx="5078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02" name="Group 301">
            <a:extLst>
              <a:ext uri="{FF2B5EF4-FFF2-40B4-BE49-F238E27FC236}">
                <a16:creationId xmlns:a16="http://schemas.microsoft.com/office/drawing/2014/main" id="{77B4713B-3255-48C6-86DD-F977471E393F}"/>
              </a:ext>
            </a:extLst>
          </p:cNvPr>
          <p:cNvGrpSpPr/>
          <p:nvPr/>
        </p:nvGrpSpPr>
        <p:grpSpPr>
          <a:xfrm>
            <a:off x="9634552" y="3365068"/>
            <a:ext cx="638616" cy="1110182"/>
            <a:chOff x="2155112" y="2478185"/>
            <a:chExt cx="638616" cy="1110182"/>
          </a:xfrm>
        </p:grpSpPr>
        <p:sp>
          <p:nvSpPr>
            <p:cNvPr id="303" name="Arrow: Up 302">
              <a:extLst>
                <a:ext uri="{FF2B5EF4-FFF2-40B4-BE49-F238E27FC236}">
                  <a16:creationId xmlns:a16="http://schemas.microsoft.com/office/drawing/2014/main" id="{1156B551-AB81-45FE-BC51-7D1ED770095D}"/>
                </a:ext>
              </a:extLst>
            </p:cNvPr>
            <p:cNvSpPr/>
            <p:nvPr/>
          </p:nvSpPr>
          <p:spPr>
            <a:xfrm>
              <a:off x="2155112" y="2478185"/>
              <a:ext cx="360000" cy="108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738000" lon="19152000" rev="2076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04" name="TextBox 303">
              <a:extLst>
                <a:ext uri="{FF2B5EF4-FFF2-40B4-BE49-F238E27FC236}">
                  <a16:creationId xmlns:a16="http://schemas.microsoft.com/office/drawing/2014/main" id="{6D8BC276-69E9-4628-9F93-75AE5DF6DDFB}"/>
                </a:ext>
              </a:extLst>
            </p:cNvPr>
            <p:cNvSpPr txBox="1"/>
            <p:nvPr/>
          </p:nvSpPr>
          <p:spPr>
            <a:xfrm>
              <a:off x="2365119" y="3280590"/>
              <a:ext cx="4286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3.0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05" name="Group 304">
            <a:extLst>
              <a:ext uri="{FF2B5EF4-FFF2-40B4-BE49-F238E27FC236}">
                <a16:creationId xmlns:a16="http://schemas.microsoft.com/office/drawing/2014/main" id="{F1F335B4-272D-4DBF-9AB8-B30A00977B14}"/>
              </a:ext>
            </a:extLst>
          </p:cNvPr>
          <p:cNvGrpSpPr/>
          <p:nvPr/>
        </p:nvGrpSpPr>
        <p:grpSpPr>
          <a:xfrm>
            <a:off x="10063245" y="3626487"/>
            <a:ext cx="573637" cy="692549"/>
            <a:chOff x="2462450" y="2866275"/>
            <a:chExt cx="573637" cy="692549"/>
          </a:xfrm>
        </p:grpSpPr>
        <p:sp>
          <p:nvSpPr>
            <p:cNvPr id="306" name="Arrow: Up 305">
              <a:extLst>
                <a:ext uri="{FF2B5EF4-FFF2-40B4-BE49-F238E27FC236}">
                  <a16:creationId xmlns:a16="http://schemas.microsoft.com/office/drawing/2014/main" id="{2312371E-90FB-4873-9D58-64DEAAFB95FC}"/>
                </a:ext>
              </a:extLst>
            </p:cNvPr>
            <p:cNvSpPr/>
            <p:nvPr/>
          </p:nvSpPr>
          <p:spPr>
            <a:xfrm>
              <a:off x="2462450" y="2866275"/>
              <a:ext cx="360000" cy="54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738000" lon="19152000" rev="2076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07" name="TextBox 306">
              <a:extLst>
                <a:ext uri="{FF2B5EF4-FFF2-40B4-BE49-F238E27FC236}">
                  <a16:creationId xmlns:a16="http://schemas.microsoft.com/office/drawing/2014/main" id="{F87402F7-CCE5-40EE-B474-0D140676043C}"/>
                </a:ext>
              </a:extLst>
            </p:cNvPr>
            <p:cNvSpPr txBox="1"/>
            <p:nvPr/>
          </p:nvSpPr>
          <p:spPr>
            <a:xfrm>
              <a:off x="2549968" y="3251047"/>
              <a:ext cx="4861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1.5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08" name="Group 307">
            <a:extLst>
              <a:ext uri="{FF2B5EF4-FFF2-40B4-BE49-F238E27FC236}">
                <a16:creationId xmlns:a16="http://schemas.microsoft.com/office/drawing/2014/main" id="{C6F57731-39B6-4FE9-AA4A-E2F8C9FEA115}"/>
              </a:ext>
            </a:extLst>
          </p:cNvPr>
          <p:cNvGrpSpPr/>
          <p:nvPr/>
        </p:nvGrpSpPr>
        <p:grpSpPr>
          <a:xfrm>
            <a:off x="10477997" y="3657717"/>
            <a:ext cx="567558" cy="579028"/>
            <a:chOff x="2785144" y="2940965"/>
            <a:chExt cx="567558" cy="579028"/>
          </a:xfrm>
        </p:grpSpPr>
        <p:sp>
          <p:nvSpPr>
            <p:cNvPr id="309" name="Arrow: Up 308">
              <a:extLst>
                <a:ext uri="{FF2B5EF4-FFF2-40B4-BE49-F238E27FC236}">
                  <a16:creationId xmlns:a16="http://schemas.microsoft.com/office/drawing/2014/main" id="{30265E42-168F-4509-B90C-8EE494E80548}"/>
                </a:ext>
              </a:extLst>
            </p:cNvPr>
            <p:cNvSpPr/>
            <p:nvPr/>
          </p:nvSpPr>
          <p:spPr>
            <a:xfrm>
              <a:off x="2785144" y="2940965"/>
              <a:ext cx="360000" cy="396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738000" lon="19152000" rev="2076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310" name="TextBox 309">
              <a:extLst>
                <a:ext uri="{FF2B5EF4-FFF2-40B4-BE49-F238E27FC236}">
                  <a16:creationId xmlns:a16="http://schemas.microsoft.com/office/drawing/2014/main" id="{341D268C-C448-427F-A2E1-8220C7DFF597}"/>
                </a:ext>
              </a:extLst>
            </p:cNvPr>
            <p:cNvSpPr txBox="1"/>
            <p:nvPr/>
          </p:nvSpPr>
          <p:spPr>
            <a:xfrm>
              <a:off x="2844875" y="3212216"/>
              <a:ext cx="5078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1.1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81EED33B-4274-4B8A-B7BB-C4A6370A34D2}"/>
              </a:ext>
            </a:extLst>
          </p:cNvPr>
          <p:cNvGrpSpPr/>
          <p:nvPr/>
        </p:nvGrpSpPr>
        <p:grpSpPr>
          <a:xfrm>
            <a:off x="3947758" y="3506460"/>
            <a:ext cx="750215" cy="493200"/>
            <a:chOff x="3947758" y="3506460"/>
            <a:chExt cx="750215" cy="493200"/>
          </a:xfrm>
        </p:grpSpPr>
        <p:grpSp>
          <p:nvGrpSpPr>
            <p:cNvPr id="243" name="Group 242">
              <a:extLst>
                <a:ext uri="{FF2B5EF4-FFF2-40B4-BE49-F238E27FC236}">
                  <a16:creationId xmlns:a16="http://schemas.microsoft.com/office/drawing/2014/main" id="{7E430A62-327A-4747-809A-6501FDE946FF}"/>
                </a:ext>
              </a:extLst>
            </p:cNvPr>
            <p:cNvGrpSpPr/>
            <p:nvPr/>
          </p:nvGrpSpPr>
          <p:grpSpPr>
            <a:xfrm>
              <a:off x="3947758" y="3506460"/>
              <a:ext cx="635815" cy="431076"/>
              <a:chOff x="3732087" y="2851945"/>
              <a:chExt cx="635815" cy="431076"/>
            </a:xfrm>
          </p:grpSpPr>
          <p:sp>
            <p:nvSpPr>
              <p:cNvPr id="244" name="Arrow: Up 243">
                <a:extLst>
                  <a:ext uri="{FF2B5EF4-FFF2-40B4-BE49-F238E27FC236}">
                    <a16:creationId xmlns:a16="http://schemas.microsoft.com/office/drawing/2014/main" id="{A766E272-EE9F-4CEB-A7A5-F5A5D4A73054}"/>
                  </a:ext>
                </a:extLst>
              </p:cNvPr>
              <p:cNvSpPr/>
              <p:nvPr/>
            </p:nvSpPr>
            <p:spPr>
              <a:xfrm>
                <a:off x="4007902" y="2851945"/>
                <a:ext cx="360000" cy="216000"/>
              </a:xfrm>
              <a:prstGeom prst="upArrow">
                <a:avLst/>
              </a:prstGeom>
              <a:solidFill>
                <a:schemeClr val="tx1"/>
              </a:solidFill>
              <a:ln>
                <a:solidFill>
                  <a:schemeClr val="bg1"/>
                </a:solidFill>
              </a:ln>
              <a:scene3d>
                <a:camera prst="orthographicFront">
                  <a:rot lat="18732000" lon="19152000" rev="2076000"/>
                </a:camera>
                <a:lightRig rig="threePt" dir="t"/>
              </a:scene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  <p:sp>
            <p:nvSpPr>
              <p:cNvPr id="245" name="TextBox 244">
                <a:extLst>
                  <a:ext uri="{FF2B5EF4-FFF2-40B4-BE49-F238E27FC236}">
                    <a16:creationId xmlns:a16="http://schemas.microsoft.com/office/drawing/2014/main" id="{F771D5DF-2813-4865-951B-0697CDB24D6E}"/>
                  </a:ext>
                </a:extLst>
              </p:cNvPr>
              <p:cNvSpPr txBox="1"/>
              <p:nvPr/>
            </p:nvSpPr>
            <p:spPr>
              <a:xfrm>
                <a:off x="3732087" y="2975244"/>
                <a:ext cx="43182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CH" sz="1400" dirty="0">
                    <a:ln w="3175">
                      <a:noFill/>
                    </a:ln>
                    <a:latin typeface="Calibri" panose="020F0502020204030204" pitchFamily="34" charset="0"/>
                    <a:cs typeface="Calibri" panose="020F0502020204030204" pitchFamily="34" charset="0"/>
                  </a:rPr>
                  <a:t>1.0</a:t>
                </a:r>
                <a:endParaRPr lang="en-GB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D853D7F9-2559-4839-8A43-9E14D7EC36F7}"/>
                </a:ext>
              </a:extLst>
            </p:cNvPr>
            <p:cNvSpPr txBox="1"/>
            <p:nvPr/>
          </p:nvSpPr>
          <p:spPr>
            <a:xfrm>
              <a:off x="4266148" y="3691883"/>
              <a:ext cx="4318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81" name="Arrow: Right 80">
            <a:extLst>
              <a:ext uri="{FF2B5EF4-FFF2-40B4-BE49-F238E27FC236}">
                <a16:creationId xmlns:a16="http://schemas.microsoft.com/office/drawing/2014/main" id="{75B92813-2C01-45D2-803D-CF563983BF30}"/>
              </a:ext>
            </a:extLst>
          </p:cNvPr>
          <p:cNvSpPr/>
          <p:nvPr/>
        </p:nvSpPr>
        <p:spPr>
          <a:xfrm>
            <a:off x="2936778" y="5177904"/>
            <a:ext cx="360000" cy="230400"/>
          </a:xfrm>
          <a:prstGeom prst="rightArrow">
            <a:avLst>
              <a:gd name="adj1" fmla="val 47686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18738000" lon="19152000" rev="2076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625C8082-D739-434F-817C-C1CD951A5CD9}"/>
              </a:ext>
            </a:extLst>
          </p:cNvPr>
          <p:cNvSpPr txBox="1"/>
          <p:nvPr/>
        </p:nvSpPr>
        <p:spPr>
          <a:xfrm>
            <a:off x="3211059" y="5055128"/>
            <a:ext cx="2884397" cy="344069"/>
          </a:xfrm>
          <a:prstGeom prst="rect">
            <a:avLst/>
          </a:prstGeom>
          <a:noFill/>
          <a:scene3d>
            <a:camera prst="orthographicFront">
              <a:rot lat="18738000" lon="19152000" rev="2076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738000" lon="19152000" rev="2076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</a:t>
            </a:r>
            <a:r>
              <a:rPr lang="de-CH" sz="16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21 </a:t>
            </a: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 year</a:t>
            </a:r>
            <a:r>
              <a:rPr lang="de-CH" sz="16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0" name="Arrow: Right 89">
            <a:extLst>
              <a:ext uri="{FF2B5EF4-FFF2-40B4-BE49-F238E27FC236}">
                <a16:creationId xmlns:a16="http://schemas.microsoft.com/office/drawing/2014/main" id="{E5ACB06A-798D-47E4-B31D-15B70C2CDEB7}"/>
              </a:ext>
            </a:extLst>
          </p:cNvPr>
          <p:cNvSpPr/>
          <p:nvPr/>
        </p:nvSpPr>
        <p:spPr>
          <a:xfrm>
            <a:off x="5115405" y="5096509"/>
            <a:ext cx="360000" cy="230400"/>
          </a:xfrm>
          <a:prstGeom prst="rightArrow">
            <a:avLst>
              <a:gd name="adj1" fmla="val 47686"/>
              <a:gd name="adj2" fmla="val 50000"/>
            </a:avLst>
          </a:prstGeom>
          <a:solidFill>
            <a:schemeClr val="accent2"/>
          </a:solidFill>
          <a:ln>
            <a:solidFill>
              <a:schemeClr val="bg1"/>
            </a:solidFill>
          </a:ln>
          <a:scene3d>
            <a:camera prst="orthographicFront">
              <a:rot lat="18738000" lon="19152000" rev="2076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53E08887-9E21-44B6-B30C-EF67FC8D4605}"/>
              </a:ext>
            </a:extLst>
          </p:cNvPr>
          <p:cNvSpPr txBox="1"/>
          <p:nvPr/>
        </p:nvSpPr>
        <p:spPr>
          <a:xfrm>
            <a:off x="5389686" y="4973733"/>
            <a:ext cx="2884397" cy="344069"/>
          </a:xfrm>
          <a:prstGeom prst="rect">
            <a:avLst/>
          </a:prstGeom>
          <a:noFill/>
          <a:scene3d>
            <a:camera prst="orthographicFront">
              <a:rot lat="18738000" lon="19152000" rev="2076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738000" lon="19152000" rev="2076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Heat uptake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3" name="Arrow: Right 92">
            <a:extLst>
              <a:ext uri="{FF2B5EF4-FFF2-40B4-BE49-F238E27FC236}">
                <a16:creationId xmlns:a16="http://schemas.microsoft.com/office/drawing/2014/main" id="{3D3138B3-79B4-421E-91FC-D1919265F111}"/>
              </a:ext>
            </a:extLst>
          </p:cNvPr>
          <p:cNvSpPr/>
          <p:nvPr/>
        </p:nvSpPr>
        <p:spPr>
          <a:xfrm>
            <a:off x="7294033" y="5015114"/>
            <a:ext cx="360000" cy="230400"/>
          </a:xfrm>
          <a:prstGeom prst="rightArrow">
            <a:avLst>
              <a:gd name="adj1" fmla="val 47686"/>
              <a:gd name="adj2" fmla="val 50000"/>
            </a:avLst>
          </a:prstGeom>
          <a:solidFill>
            <a:srgbClr val="305D90"/>
          </a:solidFill>
          <a:ln>
            <a:solidFill>
              <a:schemeClr val="bg1"/>
            </a:solidFill>
          </a:ln>
          <a:scene3d>
            <a:camera prst="orthographicFront">
              <a:rot lat="18738000" lon="19152000" rev="2076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CD7D0825-F4B8-4CE3-AB35-799B304B6996}"/>
              </a:ext>
            </a:extLst>
          </p:cNvPr>
          <p:cNvSpPr txBox="1"/>
          <p:nvPr/>
        </p:nvSpPr>
        <p:spPr>
          <a:xfrm>
            <a:off x="7568314" y="4892338"/>
            <a:ext cx="2884397" cy="344069"/>
          </a:xfrm>
          <a:prstGeom prst="rect">
            <a:avLst/>
          </a:prstGeom>
          <a:noFill/>
          <a:scene3d>
            <a:camera prst="orthographicFront">
              <a:rot lat="18738000" lon="19152000" rev="2076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738000" lon="19152000" rev="2076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Heat loss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6" name="Arrow: Right 95">
            <a:extLst>
              <a:ext uri="{FF2B5EF4-FFF2-40B4-BE49-F238E27FC236}">
                <a16:creationId xmlns:a16="http://schemas.microsoft.com/office/drawing/2014/main" id="{D4D5901D-DBB6-4F06-85D2-2C910F507368}"/>
              </a:ext>
            </a:extLst>
          </p:cNvPr>
          <p:cNvSpPr/>
          <p:nvPr/>
        </p:nvSpPr>
        <p:spPr>
          <a:xfrm>
            <a:off x="9476123" y="4931987"/>
            <a:ext cx="360000" cy="230400"/>
          </a:xfrm>
          <a:prstGeom prst="rightArrow">
            <a:avLst>
              <a:gd name="adj1" fmla="val 47686"/>
              <a:gd name="adj2" fmla="val 50000"/>
            </a:avLst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738000" lon="19152000" rev="2076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C9895F1-B65D-4538-80CC-FC752512FBF7}"/>
              </a:ext>
            </a:extLst>
          </p:cNvPr>
          <p:cNvSpPr txBox="1"/>
          <p:nvPr/>
        </p:nvSpPr>
        <p:spPr>
          <a:xfrm>
            <a:off x="9750404" y="4809211"/>
            <a:ext cx="2884397" cy="344069"/>
          </a:xfrm>
          <a:prstGeom prst="rect">
            <a:avLst/>
          </a:prstGeom>
          <a:noFill/>
          <a:scene3d>
            <a:camera prst="orthographicFront">
              <a:rot lat="18738000" lon="19152000" rev="2076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738000" lon="19152000" rev="2076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Heat transport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2313509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768C4C9C-E35B-464A-B8FC-70EE5A6F2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5022"/>
            <a:ext cx="12192000" cy="534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220788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738361A-0CF6-4367-A8FE-8005D4772BF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07" t="12915" r="59195" b="49984"/>
          <a:stretch/>
        </p:blipFill>
        <p:spPr>
          <a:xfrm>
            <a:off x="1146000" y="594000"/>
            <a:ext cx="9765000" cy="4455000"/>
          </a:xfrm>
          <a:prstGeom prst="rect">
            <a:avLst/>
          </a:prstGeom>
          <a:scene3d>
            <a:camera prst="isometricOffAxis2Top">
              <a:rot lat="18899996" lon="3479999" rev="17999993"/>
            </a:camera>
            <a:lightRig rig="threePt" dir="t"/>
          </a:scene3d>
        </p:spPr>
      </p:pic>
      <p:pic>
        <p:nvPicPr>
          <p:cNvPr id="6" name="Picture 5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FD173BF-539D-4D86-8065-5AFE23B037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26" t="13721" r="8274" b="50415"/>
          <a:stretch/>
        </p:blipFill>
        <p:spPr>
          <a:xfrm>
            <a:off x="7986000" y="3452272"/>
            <a:ext cx="3775973" cy="1641728"/>
          </a:xfrm>
          <a:prstGeom prst="rect">
            <a:avLst/>
          </a:prstGeom>
          <a:scene3d>
            <a:camera prst="isometricRightUp">
              <a:rot lat="2100000" lon="18882000" rev="0"/>
            </a:camera>
            <a:lightRig rig="threePt" dir="t"/>
          </a:scene3d>
        </p:spPr>
      </p:pic>
      <p:pic>
        <p:nvPicPr>
          <p:cNvPr id="8" name="Picture 7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FB3A51B5-E13B-4C6E-BA42-F245BED1FE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8" t="61563" r="59155" b="8420"/>
          <a:stretch/>
        </p:blipFill>
        <p:spPr>
          <a:xfrm>
            <a:off x="-114000" y="3564000"/>
            <a:ext cx="9810000" cy="1575000"/>
          </a:xfrm>
          <a:prstGeom prst="rect">
            <a:avLst/>
          </a:prstGeom>
          <a:scene3d>
            <a:camera prst="isometricOffAxis1Left">
              <a:rot lat="858000" lon="2393973" rev="0"/>
            </a:camera>
            <a:lightRig rig="threePt" dir="t"/>
          </a:scene3d>
        </p:spPr>
      </p:pic>
      <p:pic>
        <p:nvPicPr>
          <p:cNvPr id="13" name="Picture 12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52A9B196-F1AC-4020-9C78-E6B0628BC8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184" t="12265" b="50000"/>
          <a:stretch/>
        </p:blipFill>
        <p:spPr>
          <a:xfrm>
            <a:off x="11346473" y="2574000"/>
            <a:ext cx="831000" cy="1980000"/>
          </a:xfrm>
          <a:prstGeom prst="rect">
            <a:avLst/>
          </a:prstGeom>
        </p:spPr>
      </p:pic>
      <p:pic>
        <p:nvPicPr>
          <p:cNvPr id="14" name="Picture 13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0F23F93E-3FA5-4207-BD15-351F84F205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93" t="56602" r="50791" b="5663"/>
          <a:stretch/>
        </p:blipFill>
        <p:spPr>
          <a:xfrm>
            <a:off x="315000" y="4734000"/>
            <a:ext cx="831000" cy="1980000"/>
          </a:xfrm>
          <a:prstGeom prst="rect">
            <a:avLst/>
          </a:prstGeom>
        </p:spPr>
      </p:pic>
      <p:pic>
        <p:nvPicPr>
          <p:cNvPr id="15" name="Picture 14" descr="Graphical user interface&#10;&#10;Description automatically generated with medium confidence">
            <a:extLst>
              <a:ext uri="{FF2B5EF4-FFF2-40B4-BE49-F238E27FC236}">
                <a16:creationId xmlns:a16="http://schemas.microsoft.com/office/drawing/2014/main" id="{73EDFD87-58B1-435E-BA31-FBC6323664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93" t="56602" r="50791" b="5663"/>
          <a:stretch/>
        </p:blipFill>
        <p:spPr>
          <a:xfrm>
            <a:off x="460530" y="538136"/>
            <a:ext cx="831000" cy="1980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ED59BC6-E73E-49F3-BA31-89F32959745C}"/>
              </a:ext>
            </a:extLst>
          </p:cNvPr>
          <p:cNvSpPr txBox="1"/>
          <p:nvPr/>
        </p:nvSpPr>
        <p:spPr>
          <a:xfrm>
            <a:off x="4486861" y="1089000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800" dirty="0">
                <a:latin typeface="Helvetica" panose="020B0604020202020204" pitchFamily="34" charset="0"/>
                <a:cs typeface="Helvetica" panose="020B0604020202020204" pitchFamily="34" charset="0"/>
              </a:rPr>
              <a:t>60°E</a:t>
            </a:r>
            <a:endParaRPr lang="en-GB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10579B6-F330-4415-85D5-E67EAA2F2036}"/>
              </a:ext>
            </a:extLst>
          </p:cNvPr>
          <p:cNvSpPr txBox="1"/>
          <p:nvPr/>
        </p:nvSpPr>
        <p:spPr>
          <a:xfrm>
            <a:off x="6286861" y="1458333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800" dirty="0">
                <a:latin typeface="Helvetica" panose="020B0604020202020204" pitchFamily="34" charset="0"/>
                <a:cs typeface="Helvetica" panose="020B0604020202020204" pitchFamily="34" charset="0"/>
              </a:rPr>
              <a:t>120°E</a:t>
            </a:r>
            <a:endParaRPr lang="en-GB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B1A585F-B4DC-49A3-B215-A9B9EC0A1F90}"/>
              </a:ext>
            </a:extLst>
          </p:cNvPr>
          <p:cNvSpPr txBox="1"/>
          <p:nvPr/>
        </p:nvSpPr>
        <p:spPr>
          <a:xfrm>
            <a:off x="8166000" y="1854001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800" dirty="0">
                <a:latin typeface="Helvetica" panose="020B0604020202020204" pitchFamily="34" charset="0"/>
                <a:cs typeface="Helvetica" panose="020B0604020202020204" pitchFamily="34" charset="0"/>
              </a:rPr>
              <a:t>120°W</a:t>
            </a:r>
            <a:endParaRPr lang="en-GB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4BCC109-6C3A-42ED-9EB5-3833EADFF565}"/>
              </a:ext>
            </a:extLst>
          </p:cNvPr>
          <p:cNvSpPr txBox="1"/>
          <p:nvPr/>
        </p:nvSpPr>
        <p:spPr>
          <a:xfrm>
            <a:off x="9966000" y="2204668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800" dirty="0">
                <a:latin typeface="Helvetica" panose="020B0604020202020204" pitchFamily="34" charset="0"/>
                <a:cs typeface="Helvetica" panose="020B0604020202020204" pitchFamily="34" charset="0"/>
              </a:rPr>
              <a:t>60°W</a:t>
            </a:r>
            <a:endParaRPr lang="en-GB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3" name="Picture 2" descr="A picture containing ax&#10;&#10;Description automatically generated">
            <a:extLst>
              <a:ext uri="{FF2B5EF4-FFF2-40B4-BE49-F238E27FC236}">
                <a16:creationId xmlns:a16="http://schemas.microsoft.com/office/drawing/2014/main" id="{5CCA9489-FB45-4CC7-825B-E4411D9B081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3156" y="2488772"/>
            <a:ext cx="650362" cy="354674"/>
          </a:xfrm>
          <a:prstGeom prst="rect">
            <a:avLst/>
          </a:prstGeom>
        </p:spPr>
      </p:pic>
      <p:pic>
        <p:nvPicPr>
          <p:cNvPr id="27" name="Picture 26" descr="A picture containing ax&#10;&#10;Description automatically generated">
            <a:extLst>
              <a:ext uri="{FF2B5EF4-FFF2-40B4-BE49-F238E27FC236}">
                <a16:creationId xmlns:a16="http://schemas.microsoft.com/office/drawing/2014/main" id="{CDFA7AF0-CF4D-4541-897D-F00610FA22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920819" y="2304364"/>
            <a:ext cx="650362" cy="354674"/>
          </a:xfrm>
          <a:prstGeom prst="rect">
            <a:avLst/>
          </a:prstGeom>
        </p:spPr>
      </p:pic>
      <p:pic>
        <p:nvPicPr>
          <p:cNvPr id="28" name="Picture 27" descr="A picture containing ax&#10;&#10;Description automatically generated">
            <a:extLst>
              <a:ext uri="{FF2B5EF4-FFF2-40B4-BE49-F238E27FC236}">
                <a16:creationId xmlns:a16="http://schemas.microsoft.com/office/drawing/2014/main" id="{9A730C5C-64F9-4A86-AEC9-8D6D652D877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483153" y="2491372"/>
            <a:ext cx="650362" cy="354674"/>
          </a:xfrm>
          <a:prstGeom prst="rect">
            <a:avLst/>
          </a:prstGeom>
        </p:spPr>
      </p:pic>
      <p:pic>
        <p:nvPicPr>
          <p:cNvPr id="29" name="Picture 28" descr="A picture containing ax&#10;&#10;Description automatically generated">
            <a:extLst>
              <a:ext uri="{FF2B5EF4-FFF2-40B4-BE49-F238E27FC236}">
                <a16:creationId xmlns:a16="http://schemas.microsoft.com/office/drawing/2014/main" id="{5BC022D4-A964-4231-9072-FC1E49F9C47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566145" y="2753873"/>
            <a:ext cx="650362" cy="354674"/>
          </a:xfrm>
          <a:prstGeom prst="rect">
            <a:avLst/>
          </a:prstGeom>
        </p:spPr>
      </p:pic>
      <p:pic>
        <p:nvPicPr>
          <p:cNvPr id="7" name="Picture 6" descr="A picture containing text, ax&#10;&#10;Description automatically generated">
            <a:extLst>
              <a:ext uri="{FF2B5EF4-FFF2-40B4-BE49-F238E27FC236}">
                <a16:creationId xmlns:a16="http://schemas.microsoft.com/office/drawing/2014/main" id="{E8765061-2AFA-47C9-B1EB-A299D0DBDD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4225" r="92394">
                        <a14:foregroundMark x1="88169" y1="40000" x2="92676" y2="36429"/>
                        <a14:foregroundMark x1="14930" y1="52500" x2="4225" y2="478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44548">
            <a:off x="8661445" y="4212464"/>
            <a:ext cx="658702" cy="662732"/>
          </a:xfrm>
          <a:prstGeom prst="rect">
            <a:avLst/>
          </a:prstGeom>
        </p:spPr>
      </p:pic>
      <p:pic>
        <p:nvPicPr>
          <p:cNvPr id="30" name="Picture 29" descr="A picture containing ax&#10;&#10;Description automatically generated">
            <a:extLst>
              <a:ext uri="{FF2B5EF4-FFF2-40B4-BE49-F238E27FC236}">
                <a16:creationId xmlns:a16="http://schemas.microsoft.com/office/drawing/2014/main" id="{CFC2F5C5-4EC6-416F-A55F-788EB5B554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196429">
            <a:off x="8079458" y="3534519"/>
            <a:ext cx="650362" cy="35467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83AA6DD-D593-48DC-ABB0-F45BA9E03CB4}"/>
              </a:ext>
            </a:extLst>
          </p:cNvPr>
          <p:cNvCxnSpPr>
            <a:cxnSpLocks/>
          </p:cNvCxnSpPr>
          <p:nvPr/>
        </p:nvCxnSpPr>
        <p:spPr>
          <a:xfrm>
            <a:off x="7853663" y="3564000"/>
            <a:ext cx="1476861" cy="309886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89B58291-32C9-4FC8-8AFD-770AC5F0E3C6}"/>
              </a:ext>
            </a:extLst>
          </p:cNvPr>
          <p:cNvCxnSpPr>
            <a:cxnSpLocks/>
          </p:cNvCxnSpPr>
          <p:nvPr/>
        </p:nvCxnSpPr>
        <p:spPr>
          <a:xfrm>
            <a:off x="9330524" y="3873886"/>
            <a:ext cx="0" cy="137099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33BCCFB-43A7-4FD8-A2C5-6541B72EB138}"/>
              </a:ext>
            </a:extLst>
          </p:cNvPr>
          <p:cNvCxnSpPr>
            <a:cxnSpLocks/>
          </p:cNvCxnSpPr>
          <p:nvPr/>
        </p:nvCxnSpPr>
        <p:spPr>
          <a:xfrm>
            <a:off x="4641848" y="2931210"/>
            <a:ext cx="2764887" cy="551114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 descr="A picture containing ax&#10;&#10;Description automatically generated">
            <a:extLst>
              <a:ext uri="{FF2B5EF4-FFF2-40B4-BE49-F238E27FC236}">
                <a16:creationId xmlns:a16="http://schemas.microsoft.com/office/drawing/2014/main" id="{D61C0B37-39D5-4D19-8C09-AD18FEE9080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20168" y="2881482"/>
            <a:ext cx="650362" cy="354674"/>
          </a:xfrm>
          <a:prstGeom prst="rect">
            <a:avLst/>
          </a:prstGeom>
        </p:spPr>
      </p:pic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794C1D34-816B-497C-8BA9-D2C961C3D874}"/>
              </a:ext>
            </a:extLst>
          </p:cNvPr>
          <p:cNvCxnSpPr>
            <a:cxnSpLocks/>
          </p:cNvCxnSpPr>
          <p:nvPr/>
        </p:nvCxnSpPr>
        <p:spPr>
          <a:xfrm>
            <a:off x="1840541" y="2389334"/>
            <a:ext cx="1958390" cy="366448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 descr="A picture containing ax&#10;&#10;Description automatically generated">
            <a:extLst>
              <a:ext uri="{FF2B5EF4-FFF2-40B4-BE49-F238E27FC236}">
                <a16:creationId xmlns:a16="http://schemas.microsoft.com/office/drawing/2014/main" id="{67ECA801-1CF2-4E4F-BAF8-CBA9D8105AB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138157" y="2971482"/>
            <a:ext cx="650362" cy="354674"/>
          </a:xfrm>
          <a:prstGeom prst="rect">
            <a:avLst/>
          </a:prstGeom>
        </p:spPr>
      </p:pic>
      <p:pic>
        <p:nvPicPr>
          <p:cNvPr id="21" name="Picture 20" descr="A picture containing ax&#10;&#10;Description automatically generated">
            <a:extLst>
              <a:ext uri="{FF2B5EF4-FFF2-40B4-BE49-F238E27FC236}">
                <a16:creationId xmlns:a16="http://schemas.microsoft.com/office/drawing/2014/main" id="{B3D0D3FE-5745-4B5D-8550-D77250457B2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33483" y="3251663"/>
            <a:ext cx="650362" cy="354674"/>
          </a:xfrm>
          <a:prstGeom prst="rect">
            <a:avLst/>
          </a:prstGeom>
        </p:spPr>
      </p:pic>
      <p:sp>
        <p:nvSpPr>
          <p:cNvPr id="44" name="TextBox 43">
            <a:extLst>
              <a:ext uri="{FF2B5EF4-FFF2-40B4-BE49-F238E27FC236}">
                <a16:creationId xmlns:a16="http://schemas.microsoft.com/office/drawing/2014/main" id="{6932BFD9-0968-466D-AFC9-132D1448DC7A}"/>
              </a:ext>
            </a:extLst>
          </p:cNvPr>
          <p:cNvSpPr txBox="1"/>
          <p:nvPr/>
        </p:nvSpPr>
        <p:spPr>
          <a:xfrm rot="19800000">
            <a:off x="781067" y="1718700"/>
            <a:ext cx="2975557" cy="369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>
                <a:latin typeface="Helvetica" panose="020B0604020202020204" pitchFamily="34" charset="0"/>
                <a:cs typeface="Helvetica" panose="020B0604020202020204" pitchFamily="34" charset="0"/>
              </a:rPr>
              <a:t>Heat uptake rate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4936D00-0EA3-4CB6-B3CA-1439F6ADE162}"/>
              </a:ext>
            </a:extLst>
          </p:cNvPr>
          <p:cNvSpPr txBox="1"/>
          <p:nvPr/>
        </p:nvSpPr>
        <p:spPr>
          <a:xfrm rot="717604">
            <a:off x="2718223" y="4946170"/>
            <a:ext cx="2975557" cy="369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>
                <a:latin typeface="Helvetica" panose="020B0604020202020204" pitchFamily="34" charset="0"/>
                <a:cs typeface="Helvetica" panose="020B0604020202020204" pitchFamily="34" charset="0"/>
              </a:rPr>
              <a:t>Heat storage rate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8F671FE-58CB-4F4B-81B4-E86E69BE4386}"/>
              </a:ext>
            </a:extLst>
          </p:cNvPr>
          <p:cNvSpPr txBox="1"/>
          <p:nvPr/>
        </p:nvSpPr>
        <p:spPr>
          <a:xfrm rot="19800000">
            <a:off x="8477210" y="4892779"/>
            <a:ext cx="2975557" cy="3690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dirty="0">
                <a:latin typeface="Helvetica" panose="020B0604020202020204" pitchFamily="34" charset="0"/>
                <a:cs typeface="Helvetica" panose="020B0604020202020204" pitchFamily="34" charset="0"/>
              </a:rPr>
              <a:t>Heat storage rate</a:t>
            </a:r>
            <a:endParaRPr lang="en-GB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20AE9D55-6EE4-4B82-83EC-ABDFD0AF96CD}"/>
              </a:ext>
            </a:extLst>
          </p:cNvPr>
          <p:cNvSpPr txBox="1"/>
          <p:nvPr/>
        </p:nvSpPr>
        <p:spPr>
          <a:xfrm>
            <a:off x="561000" y="2609668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800" dirty="0">
                <a:latin typeface="Helvetica" panose="020B0604020202020204" pitchFamily="34" charset="0"/>
                <a:cs typeface="Helvetica" panose="020B0604020202020204" pitchFamily="34" charset="0"/>
              </a:rPr>
              <a:t>0</a:t>
            </a:r>
            <a:endParaRPr lang="en-GB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CDE17A5-40C0-4D02-AF5D-58462324DCC8}"/>
              </a:ext>
            </a:extLst>
          </p:cNvPr>
          <p:cNvSpPr txBox="1"/>
          <p:nvPr/>
        </p:nvSpPr>
        <p:spPr>
          <a:xfrm>
            <a:off x="426059" y="2837435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800" dirty="0">
                <a:latin typeface="Helvetica" panose="020B0604020202020204" pitchFamily="34" charset="0"/>
                <a:cs typeface="Helvetica" panose="020B0604020202020204" pitchFamily="34" charset="0"/>
              </a:rPr>
              <a:t>100</a:t>
            </a:r>
            <a:endParaRPr lang="en-GB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D88EAFC1-979B-4456-A3CF-5FC0EF80E651}"/>
              </a:ext>
            </a:extLst>
          </p:cNvPr>
          <p:cNvSpPr txBox="1"/>
          <p:nvPr/>
        </p:nvSpPr>
        <p:spPr>
          <a:xfrm>
            <a:off x="423747" y="3075042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800" dirty="0">
                <a:latin typeface="Helvetica" panose="020B0604020202020204" pitchFamily="34" charset="0"/>
                <a:cs typeface="Helvetica" panose="020B0604020202020204" pitchFamily="34" charset="0"/>
              </a:rPr>
              <a:t>300</a:t>
            </a:r>
            <a:endParaRPr lang="en-GB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B7B78703-7FA7-466D-BE5F-2EE24C079A2C}"/>
              </a:ext>
            </a:extLst>
          </p:cNvPr>
          <p:cNvSpPr txBox="1"/>
          <p:nvPr/>
        </p:nvSpPr>
        <p:spPr>
          <a:xfrm>
            <a:off x="217207" y="3556109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800" dirty="0">
                <a:latin typeface="Helvetica" panose="020B0604020202020204" pitchFamily="34" charset="0"/>
                <a:cs typeface="Helvetica" panose="020B0604020202020204" pitchFamily="34" charset="0"/>
              </a:rPr>
              <a:t>5000</a:t>
            </a:r>
            <a:endParaRPr lang="en-GB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E8BC687-2CDD-40E9-8355-4D450592AC26}"/>
              </a:ext>
            </a:extLst>
          </p:cNvPr>
          <p:cNvSpPr txBox="1"/>
          <p:nvPr/>
        </p:nvSpPr>
        <p:spPr>
          <a:xfrm>
            <a:off x="66000" y="4045067"/>
            <a:ext cx="10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1800" dirty="0">
                <a:latin typeface="Helvetica" panose="020B0604020202020204" pitchFamily="34" charset="0"/>
                <a:cs typeface="Helvetica" panose="020B0604020202020204" pitchFamily="34" charset="0"/>
              </a:rPr>
              <a:t>5000 m</a:t>
            </a:r>
            <a:endParaRPr lang="en-GB" sz="18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700997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D89326DC-C937-4558-B25D-50F0583355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1000" y="305893"/>
            <a:ext cx="9405000" cy="4203107"/>
          </a:xfrm>
          <a:prstGeom prst="rect">
            <a:avLst/>
          </a:prstGeom>
          <a:scene3d>
            <a:camera prst="orthographicFront">
              <a:rot lat="19245030" lon="18659807" rev="3260388"/>
            </a:camera>
            <a:lightRig rig="threePt" dir="t"/>
          </a:scene3d>
        </p:spPr>
      </p:pic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877019FA-23AD-4D67-ADBC-5F4F0746FC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1000" y="3157199"/>
            <a:ext cx="8626269" cy="2655000"/>
          </a:xfrm>
          <a:prstGeom prst="rect">
            <a:avLst/>
          </a:prstGeom>
          <a:scene3d>
            <a:camera prst="orthographicFront">
              <a:rot lat="1860000" lon="19639311" rev="0"/>
            </a:camera>
            <a:lightRig rig="threePt" dir="t"/>
          </a:scene3d>
        </p:spPr>
      </p:pic>
      <p:pic>
        <p:nvPicPr>
          <p:cNvPr id="12" name="Picture 11" descr="A picture containing blur&#10;&#10;Description automatically generated">
            <a:extLst>
              <a:ext uri="{FF2B5EF4-FFF2-40B4-BE49-F238E27FC236}">
                <a16:creationId xmlns:a16="http://schemas.microsoft.com/office/drawing/2014/main" id="{F85AAE60-9673-4CFC-B227-062BC8F7777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87924"/>
            <a:ext cx="5450488" cy="2506076"/>
          </a:xfrm>
          <a:prstGeom prst="rect">
            <a:avLst/>
          </a:prstGeom>
          <a:scene3d>
            <a:camera prst="orthographicFront">
              <a:rot lat="1398000" lon="3660000" rev="0"/>
            </a:camera>
            <a:lightRig rig="threePt" dir="t"/>
          </a:scene3d>
        </p:spPr>
      </p:pic>
      <p:pic>
        <p:nvPicPr>
          <p:cNvPr id="13" name="Picture 12" descr="A picture containing ax&#10;&#10;Description automatically generated">
            <a:extLst>
              <a:ext uri="{FF2B5EF4-FFF2-40B4-BE49-F238E27FC236}">
                <a16:creationId xmlns:a16="http://schemas.microsoft.com/office/drawing/2014/main" id="{F1CFFEBB-1D35-40C6-BCC2-1E20EC2E009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028156" y="1554209"/>
            <a:ext cx="650362" cy="354674"/>
          </a:xfrm>
          <a:prstGeom prst="rect">
            <a:avLst/>
          </a:prstGeom>
        </p:spPr>
      </p:pic>
      <p:pic>
        <p:nvPicPr>
          <p:cNvPr id="14" name="Picture 13" descr="A picture containing ax&#10;&#10;Description automatically generated">
            <a:extLst>
              <a:ext uri="{FF2B5EF4-FFF2-40B4-BE49-F238E27FC236}">
                <a16:creationId xmlns:a16="http://schemas.microsoft.com/office/drawing/2014/main" id="{3FBA5267-4229-42B4-AB7F-3E5E7DE3F29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688156" y="3305043"/>
            <a:ext cx="650362" cy="354674"/>
          </a:xfrm>
          <a:prstGeom prst="rect">
            <a:avLst/>
          </a:prstGeom>
        </p:spPr>
      </p:pic>
      <p:pic>
        <p:nvPicPr>
          <p:cNvPr id="15" name="Picture 14" descr="A picture containing ax&#10;&#10;Description automatically generated">
            <a:extLst>
              <a:ext uri="{FF2B5EF4-FFF2-40B4-BE49-F238E27FC236}">
                <a16:creationId xmlns:a16="http://schemas.microsoft.com/office/drawing/2014/main" id="{0E06EF49-B5A5-4416-B28B-A92A1644E0C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579364" y="381844"/>
            <a:ext cx="650362" cy="354674"/>
          </a:xfrm>
          <a:prstGeom prst="rect">
            <a:avLst/>
          </a:prstGeom>
        </p:spPr>
      </p:pic>
      <p:pic>
        <p:nvPicPr>
          <p:cNvPr id="16" name="Picture 15" descr="A picture containing ax&#10;&#10;Description automatically generated">
            <a:extLst>
              <a:ext uri="{FF2B5EF4-FFF2-40B4-BE49-F238E27FC236}">
                <a16:creationId xmlns:a16="http://schemas.microsoft.com/office/drawing/2014/main" id="{EB1CA6D5-5257-4B0A-A6A7-43EC45D49FD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338953" y="795252"/>
            <a:ext cx="650362" cy="354674"/>
          </a:xfrm>
          <a:prstGeom prst="rect">
            <a:avLst/>
          </a:prstGeom>
        </p:spPr>
      </p:pic>
      <p:pic>
        <p:nvPicPr>
          <p:cNvPr id="17" name="Picture 16" descr="A picture containing ax&#10;&#10;Description automatically generated">
            <a:extLst>
              <a:ext uri="{FF2B5EF4-FFF2-40B4-BE49-F238E27FC236}">
                <a16:creationId xmlns:a16="http://schemas.microsoft.com/office/drawing/2014/main" id="{A988154D-DCAA-4E24-914E-70322F32263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062027" y="1616010"/>
            <a:ext cx="650362" cy="354674"/>
          </a:xfrm>
          <a:prstGeom prst="rect">
            <a:avLst/>
          </a:prstGeom>
        </p:spPr>
      </p:pic>
      <p:pic>
        <p:nvPicPr>
          <p:cNvPr id="18" name="Picture 17" descr="A picture containing ax&#10;&#10;Description automatically generated">
            <a:extLst>
              <a:ext uri="{FF2B5EF4-FFF2-40B4-BE49-F238E27FC236}">
                <a16:creationId xmlns:a16="http://schemas.microsoft.com/office/drawing/2014/main" id="{740098DA-643F-4E26-AAC8-5AECB2536199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787356" y="2235667"/>
            <a:ext cx="650362" cy="354674"/>
          </a:xfrm>
          <a:prstGeom prst="rect">
            <a:avLst/>
          </a:prstGeom>
        </p:spPr>
      </p:pic>
      <p:pic>
        <p:nvPicPr>
          <p:cNvPr id="19" name="Picture 18" descr="A picture containing ax&#10;&#10;Description automatically generated">
            <a:extLst>
              <a:ext uri="{FF2B5EF4-FFF2-40B4-BE49-F238E27FC236}">
                <a16:creationId xmlns:a16="http://schemas.microsoft.com/office/drawing/2014/main" id="{4F1BB001-1084-4059-B056-667809020C2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669253" y="1868171"/>
            <a:ext cx="650362" cy="354674"/>
          </a:xfrm>
          <a:prstGeom prst="rect">
            <a:avLst/>
          </a:prstGeom>
        </p:spPr>
      </p:pic>
      <p:pic>
        <p:nvPicPr>
          <p:cNvPr id="20" name="Picture 19" descr="A picture containing ax&#10;&#10;Description automatically generated">
            <a:extLst>
              <a:ext uri="{FF2B5EF4-FFF2-40B4-BE49-F238E27FC236}">
                <a16:creationId xmlns:a16="http://schemas.microsoft.com/office/drawing/2014/main" id="{BC45650C-E105-468B-B6E7-BD6C0BC8849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33482" y="1759125"/>
            <a:ext cx="650362" cy="354674"/>
          </a:xfrm>
          <a:prstGeom prst="rect">
            <a:avLst/>
          </a:prstGeom>
        </p:spPr>
      </p:pic>
      <p:pic>
        <p:nvPicPr>
          <p:cNvPr id="21" name="Picture 20" descr="A picture containing ax&#10;&#10;Description automatically generated">
            <a:extLst>
              <a:ext uri="{FF2B5EF4-FFF2-40B4-BE49-F238E27FC236}">
                <a16:creationId xmlns:a16="http://schemas.microsoft.com/office/drawing/2014/main" id="{C67C730A-0CC7-4292-BB49-4C3CF929A32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978808" y="3615467"/>
            <a:ext cx="650362" cy="354674"/>
          </a:xfrm>
          <a:prstGeom prst="rect">
            <a:avLst/>
          </a:prstGeom>
        </p:spPr>
      </p:pic>
      <p:pic>
        <p:nvPicPr>
          <p:cNvPr id="22" name="Picture 21" descr="A picture containing ax&#10;&#10;Description automatically generated">
            <a:extLst>
              <a:ext uri="{FF2B5EF4-FFF2-40B4-BE49-F238E27FC236}">
                <a16:creationId xmlns:a16="http://schemas.microsoft.com/office/drawing/2014/main" id="{6DD94488-CBF4-46EB-B507-43D6A21CE34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770819" y="3005785"/>
            <a:ext cx="650362" cy="354674"/>
          </a:xfrm>
          <a:prstGeom prst="rect">
            <a:avLst/>
          </a:prstGeom>
        </p:spPr>
      </p:pic>
      <p:pic>
        <p:nvPicPr>
          <p:cNvPr id="23" name="Picture 22" descr="A picture containing ax&#10;&#10;Description automatically generated">
            <a:extLst>
              <a:ext uri="{FF2B5EF4-FFF2-40B4-BE49-F238E27FC236}">
                <a16:creationId xmlns:a16="http://schemas.microsoft.com/office/drawing/2014/main" id="{D65B7731-0623-4233-A53D-1D7DC5E07FE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161616" y="2650185"/>
            <a:ext cx="650362" cy="354674"/>
          </a:xfrm>
          <a:prstGeom prst="rect">
            <a:avLst/>
          </a:prstGeom>
        </p:spPr>
      </p:pic>
      <p:pic>
        <p:nvPicPr>
          <p:cNvPr id="24" name="Picture 23" descr="A picture containing ax&#10;&#10;Description automatically generated">
            <a:extLst>
              <a:ext uri="{FF2B5EF4-FFF2-40B4-BE49-F238E27FC236}">
                <a16:creationId xmlns:a16="http://schemas.microsoft.com/office/drawing/2014/main" id="{84FDDE37-23EA-47D2-99C9-C1F94527CD0A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604856" y="2115497"/>
            <a:ext cx="650362" cy="35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877283"/>
      </p:ext>
    </p:extLst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ap&#10;&#10;Description automatically generated">
            <a:extLst>
              <a:ext uri="{FF2B5EF4-FFF2-40B4-BE49-F238E27FC236}">
                <a16:creationId xmlns:a16="http://schemas.microsoft.com/office/drawing/2014/main" id="{1E032F31-AB96-480E-AA60-EA84E1851EF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34"/>
          <a:stretch/>
        </p:blipFill>
        <p:spPr>
          <a:xfrm>
            <a:off x="1911000" y="594000"/>
            <a:ext cx="8622651" cy="5040000"/>
          </a:xfrm>
          <a:prstGeom prst="rect">
            <a:avLst/>
          </a:prstGeom>
          <a:scene3d>
            <a:camera prst="isometricOffAxis1Top"/>
            <a:lightRig rig="threePt" dir="t"/>
          </a:scene3d>
        </p:spPr>
      </p:pic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E7AD2399-2132-4AEA-83B0-9756A4BD8D4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34"/>
          <a:stretch/>
        </p:blipFill>
        <p:spPr>
          <a:xfrm>
            <a:off x="3171000" y="3645000"/>
            <a:ext cx="8622651" cy="1989000"/>
          </a:xfrm>
          <a:prstGeom prst="rect">
            <a:avLst/>
          </a:prstGeom>
          <a:scene3d>
            <a:camera prst="isometricRightUp">
              <a:rot lat="600001" lon="18899998" rev="0"/>
            </a:camera>
            <a:lightRig rig="threePt" dir="t"/>
          </a:scene3d>
        </p:spPr>
      </p:pic>
      <p:pic>
        <p:nvPicPr>
          <p:cNvPr id="4" name="Picture 3" descr="Map&#10;&#10;Description automatically generated">
            <a:extLst>
              <a:ext uri="{FF2B5EF4-FFF2-40B4-BE49-F238E27FC236}">
                <a16:creationId xmlns:a16="http://schemas.microsoft.com/office/drawing/2014/main" id="{FA64349D-C1B3-4F22-B9A4-B08225BD6B1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4934"/>
          <a:stretch/>
        </p:blipFill>
        <p:spPr>
          <a:xfrm>
            <a:off x="0" y="3631950"/>
            <a:ext cx="5850000" cy="1989000"/>
          </a:xfrm>
          <a:prstGeom prst="rect">
            <a:avLst/>
          </a:prstGeom>
          <a:scene3d>
            <a:camera prst="isometricOffAxis1Left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434125284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CCC96B2-7653-43B9-A815-3347C9F3B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5730" y="855881"/>
            <a:ext cx="12052107" cy="4947390"/>
          </a:xfrm>
          <a:prstGeom prst="rect">
            <a:avLst/>
          </a:prstGeom>
          <a:scene3d>
            <a:camera prst="orthographicFront">
              <a:rot lat="18396651" lon="2977730" rev="18381468"/>
            </a:camera>
            <a:lightRig rig="threePt" dir="t"/>
          </a:scene3d>
        </p:spPr>
      </p:pic>
      <p:grpSp>
        <p:nvGrpSpPr>
          <p:cNvPr id="97" name="Group 96">
            <a:extLst>
              <a:ext uri="{FF2B5EF4-FFF2-40B4-BE49-F238E27FC236}">
                <a16:creationId xmlns:a16="http://schemas.microsoft.com/office/drawing/2014/main" id="{94AEDBAF-84EC-47BC-86ED-E8E4CB37A8C5}"/>
              </a:ext>
            </a:extLst>
          </p:cNvPr>
          <p:cNvGrpSpPr/>
          <p:nvPr/>
        </p:nvGrpSpPr>
        <p:grpSpPr>
          <a:xfrm>
            <a:off x="5253510" y="2548025"/>
            <a:ext cx="1551948" cy="1445379"/>
            <a:chOff x="2000956" y="2451096"/>
            <a:chExt cx="1551948" cy="1445379"/>
          </a:xfrm>
        </p:grpSpPr>
        <p:sp>
          <p:nvSpPr>
            <p:cNvPr id="98" name="Arrow: Down 97">
              <a:extLst>
                <a:ext uri="{FF2B5EF4-FFF2-40B4-BE49-F238E27FC236}">
                  <a16:creationId xmlns:a16="http://schemas.microsoft.com/office/drawing/2014/main" id="{A16800B7-285B-4139-9AED-7EF5123FE457}"/>
                </a:ext>
              </a:extLst>
            </p:cNvPr>
            <p:cNvSpPr/>
            <p:nvPr/>
          </p:nvSpPr>
          <p:spPr>
            <a:xfrm>
              <a:off x="2606299" y="2744475"/>
              <a:ext cx="360000" cy="115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7B4E7B5-BFC6-440C-8C60-27D7A99298DC}"/>
                </a:ext>
              </a:extLst>
            </p:cNvPr>
            <p:cNvSpPr txBox="1"/>
            <p:nvPr/>
          </p:nvSpPr>
          <p:spPr>
            <a:xfrm>
              <a:off x="2000956" y="2451096"/>
              <a:ext cx="15519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1270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Thermal-only: 3.2</a:t>
              </a:r>
              <a:endParaRPr lang="en-GB" sz="1400" dirty="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C7FCD899-7415-49FA-816A-4F449E26414C}"/>
              </a:ext>
            </a:extLst>
          </p:cNvPr>
          <p:cNvGrpSpPr/>
          <p:nvPr/>
        </p:nvGrpSpPr>
        <p:grpSpPr>
          <a:xfrm>
            <a:off x="4687784" y="2162129"/>
            <a:ext cx="1251838" cy="1774925"/>
            <a:chOff x="1991402" y="2616284"/>
            <a:chExt cx="1251838" cy="1774925"/>
          </a:xfrm>
        </p:grpSpPr>
        <p:sp>
          <p:nvSpPr>
            <p:cNvPr id="110" name="Arrow: Down 109">
              <a:extLst>
                <a:ext uri="{FF2B5EF4-FFF2-40B4-BE49-F238E27FC236}">
                  <a16:creationId xmlns:a16="http://schemas.microsoft.com/office/drawing/2014/main" id="{6B74DA03-F173-4E3E-8F54-3A4E41A60022}"/>
                </a:ext>
              </a:extLst>
            </p:cNvPr>
            <p:cNvSpPr/>
            <p:nvPr/>
          </p:nvSpPr>
          <p:spPr>
            <a:xfrm>
              <a:off x="2427713" y="2915209"/>
              <a:ext cx="360000" cy="1476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15A1A5CB-3601-4F0D-B2F9-1D58AD025C2C}"/>
                </a:ext>
              </a:extLst>
            </p:cNvPr>
            <p:cNvSpPr txBox="1"/>
            <p:nvPr/>
          </p:nvSpPr>
          <p:spPr>
            <a:xfrm>
              <a:off x="1991402" y="2616284"/>
              <a:ext cx="12518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1270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Wind-only: 4.1</a:t>
              </a:r>
              <a:endParaRPr lang="en-GB" sz="1400" dirty="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E2A32B3A-E849-433D-865A-60BE1A18055C}"/>
              </a:ext>
            </a:extLst>
          </p:cNvPr>
          <p:cNvGrpSpPr/>
          <p:nvPr/>
        </p:nvGrpSpPr>
        <p:grpSpPr>
          <a:xfrm>
            <a:off x="3923251" y="1132598"/>
            <a:ext cx="1349325" cy="2801937"/>
            <a:chOff x="1851688" y="2472063"/>
            <a:chExt cx="1349325" cy="2801937"/>
          </a:xfrm>
        </p:grpSpPr>
        <p:sp>
          <p:nvSpPr>
            <p:cNvPr id="113" name="Arrow: Down 112">
              <a:extLst>
                <a:ext uri="{FF2B5EF4-FFF2-40B4-BE49-F238E27FC236}">
                  <a16:creationId xmlns:a16="http://schemas.microsoft.com/office/drawing/2014/main" id="{A155A311-3B35-49DC-84E4-A6DAAE814CE0}"/>
                </a:ext>
              </a:extLst>
            </p:cNvPr>
            <p:cNvSpPr/>
            <p:nvPr/>
          </p:nvSpPr>
          <p:spPr>
            <a:xfrm>
              <a:off x="2406000" y="2754000"/>
              <a:ext cx="360000" cy="2520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D92AAC86-E7B6-4347-BEAD-037737ACD201}"/>
                </a:ext>
              </a:extLst>
            </p:cNvPr>
            <p:cNvSpPr txBox="1"/>
            <p:nvPr/>
          </p:nvSpPr>
          <p:spPr>
            <a:xfrm>
              <a:off x="1851688" y="2472063"/>
              <a:ext cx="13493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Full forcing: 7.0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190BAF15-C109-4E72-AE0D-67A0117C2FC2}"/>
              </a:ext>
            </a:extLst>
          </p:cNvPr>
          <p:cNvGrpSpPr/>
          <p:nvPr/>
        </p:nvGrpSpPr>
        <p:grpSpPr>
          <a:xfrm>
            <a:off x="2611555" y="2351143"/>
            <a:ext cx="893783" cy="589139"/>
            <a:chOff x="2132252" y="2480935"/>
            <a:chExt cx="893783" cy="589139"/>
          </a:xfrm>
        </p:grpSpPr>
        <p:sp>
          <p:nvSpPr>
            <p:cNvPr id="134" name="Arrow: Down 133">
              <a:extLst>
                <a:ext uri="{FF2B5EF4-FFF2-40B4-BE49-F238E27FC236}">
                  <a16:creationId xmlns:a16="http://schemas.microsoft.com/office/drawing/2014/main" id="{C49A13CC-EF10-420E-9C5E-117585F0E545}"/>
                </a:ext>
              </a:extLst>
            </p:cNvPr>
            <p:cNvSpPr/>
            <p:nvPr/>
          </p:nvSpPr>
          <p:spPr>
            <a:xfrm>
              <a:off x="2397980" y="2782074"/>
              <a:ext cx="360000" cy="288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C2993AC7-FFB2-4E72-B684-EB1E54EAFF76}"/>
                </a:ext>
              </a:extLst>
            </p:cNvPr>
            <p:cNvSpPr txBox="1"/>
            <p:nvPr/>
          </p:nvSpPr>
          <p:spPr>
            <a:xfrm>
              <a:off x="2132252" y="2480935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0.8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057D8043-0ED0-42C5-9AE9-065676A9F4E7}"/>
              </a:ext>
            </a:extLst>
          </p:cNvPr>
          <p:cNvGrpSpPr/>
          <p:nvPr/>
        </p:nvGrpSpPr>
        <p:grpSpPr>
          <a:xfrm>
            <a:off x="2141490" y="2470890"/>
            <a:ext cx="893783" cy="432461"/>
            <a:chOff x="2149992" y="2581274"/>
            <a:chExt cx="893783" cy="284864"/>
          </a:xfrm>
        </p:grpSpPr>
        <p:sp>
          <p:nvSpPr>
            <p:cNvPr id="137" name="Arrow: Down 136">
              <a:extLst>
                <a:ext uri="{FF2B5EF4-FFF2-40B4-BE49-F238E27FC236}">
                  <a16:creationId xmlns:a16="http://schemas.microsoft.com/office/drawing/2014/main" id="{C231D0F5-D62F-48E5-89CC-33022C5243E2}"/>
                </a:ext>
              </a:extLst>
            </p:cNvPr>
            <p:cNvSpPr/>
            <p:nvPr/>
          </p:nvSpPr>
          <p:spPr>
            <a:xfrm>
              <a:off x="2406000" y="2754000"/>
              <a:ext cx="360000" cy="7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F9C1E6AD-1A71-4AF3-8BDC-7F63B53D86A9}"/>
                </a:ext>
              </a:extLst>
            </p:cNvPr>
            <p:cNvSpPr txBox="1"/>
            <p:nvPr/>
          </p:nvSpPr>
          <p:spPr>
            <a:xfrm>
              <a:off x="2149992" y="2581274"/>
              <a:ext cx="893783" cy="2848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0.2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226FFB03-5A3A-4F2F-9DE2-9F85A1F7DB19}"/>
              </a:ext>
            </a:extLst>
          </p:cNvPr>
          <p:cNvGrpSpPr/>
          <p:nvPr/>
        </p:nvGrpSpPr>
        <p:grpSpPr>
          <a:xfrm>
            <a:off x="1738632" y="2255039"/>
            <a:ext cx="893783" cy="522449"/>
            <a:chOff x="2143295" y="2483551"/>
            <a:chExt cx="893783" cy="522449"/>
          </a:xfrm>
        </p:grpSpPr>
        <p:sp>
          <p:nvSpPr>
            <p:cNvPr id="140" name="Arrow: Down 139">
              <a:extLst>
                <a:ext uri="{FF2B5EF4-FFF2-40B4-BE49-F238E27FC236}">
                  <a16:creationId xmlns:a16="http://schemas.microsoft.com/office/drawing/2014/main" id="{2EB53091-3C0B-4066-A920-8CF6AF28A9EC}"/>
                </a:ext>
              </a:extLst>
            </p:cNvPr>
            <p:cNvSpPr/>
            <p:nvPr/>
          </p:nvSpPr>
          <p:spPr>
            <a:xfrm>
              <a:off x="2406000" y="2754000"/>
              <a:ext cx="360000" cy="25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E7D7F5CA-7873-430B-A1FC-FCDA82EE21BC}"/>
                </a:ext>
              </a:extLst>
            </p:cNvPr>
            <p:cNvSpPr txBox="1"/>
            <p:nvPr/>
          </p:nvSpPr>
          <p:spPr>
            <a:xfrm>
              <a:off x="2143295" y="2483551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0.7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CDA289B-335A-4AA0-82AC-BF8C4866B03A}"/>
              </a:ext>
            </a:extLst>
          </p:cNvPr>
          <p:cNvGrpSpPr/>
          <p:nvPr/>
        </p:nvGrpSpPr>
        <p:grpSpPr>
          <a:xfrm>
            <a:off x="9449184" y="3045675"/>
            <a:ext cx="954366" cy="656691"/>
            <a:chOff x="2019511" y="2711664"/>
            <a:chExt cx="893783" cy="656691"/>
          </a:xfrm>
        </p:grpSpPr>
        <p:sp>
          <p:nvSpPr>
            <p:cNvPr id="152" name="Arrow: Down 151">
              <a:extLst>
                <a:ext uri="{FF2B5EF4-FFF2-40B4-BE49-F238E27FC236}">
                  <a16:creationId xmlns:a16="http://schemas.microsoft.com/office/drawing/2014/main" id="{73C0E6A0-92BC-4035-B17A-A49F90BD9DF6}"/>
                </a:ext>
              </a:extLst>
            </p:cNvPr>
            <p:cNvSpPr/>
            <p:nvPr/>
          </p:nvSpPr>
          <p:spPr>
            <a:xfrm rot="10800000">
              <a:off x="2299253" y="2711664"/>
              <a:ext cx="337147" cy="360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5658092D-4EB4-496E-AEC3-32A151C2CC77}"/>
                </a:ext>
              </a:extLst>
            </p:cNvPr>
            <p:cNvSpPr txBox="1"/>
            <p:nvPr/>
          </p:nvSpPr>
          <p:spPr>
            <a:xfrm>
              <a:off x="2019511" y="3060578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6B2B66F2-31C4-423D-A634-38E211C08D7F}"/>
              </a:ext>
            </a:extLst>
          </p:cNvPr>
          <p:cNvGrpSpPr/>
          <p:nvPr/>
        </p:nvGrpSpPr>
        <p:grpSpPr>
          <a:xfrm>
            <a:off x="9100706" y="3330965"/>
            <a:ext cx="893783" cy="619766"/>
            <a:chOff x="1999909" y="2766952"/>
            <a:chExt cx="893783" cy="619766"/>
          </a:xfrm>
        </p:grpSpPr>
        <p:sp>
          <p:nvSpPr>
            <p:cNvPr id="155" name="Arrow: Down 154">
              <a:extLst>
                <a:ext uri="{FF2B5EF4-FFF2-40B4-BE49-F238E27FC236}">
                  <a16:creationId xmlns:a16="http://schemas.microsoft.com/office/drawing/2014/main" id="{769BA2FC-77BF-49DC-A2D9-536D836A4F68}"/>
                </a:ext>
              </a:extLst>
            </p:cNvPr>
            <p:cNvSpPr/>
            <p:nvPr/>
          </p:nvSpPr>
          <p:spPr>
            <a:xfrm rot="10800000">
              <a:off x="2276400" y="2766952"/>
              <a:ext cx="360000" cy="324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ED2FB271-A3DB-455E-A139-E63AF5D1DBDB}"/>
                </a:ext>
              </a:extLst>
            </p:cNvPr>
            <p:cNvSpPr txBox="1"/>
            <p:nvPr/>
          </p:nvSpPr>
          <p:spPr>
            <a:xfrm>
              <a:off x="1999909" y="3078941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-0.9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F373B340-3434-485A-B81B-192DE14A384F}"/>
              </a:ext>
            </a:extLst>
          </p:cNvPr>
          <p:cNvGrpSpPr/>
          <p:nvPr/>
        </p:nvGrpSpPr>
        <p:grpSpPr>
          <a:xfrm>
            <a:off x="8760459" y="2821011"/>
            <a:ext cx="893783" cy="953742"/>
            <a:chOff x="2011939" y="2726911"/>
            <a:chExt cx="893783" cy="953742"/>
          </a:xfrm>
        </p:grpSpPr>
        <p:sp>
          <p:nvSpPr>
            <p:cNvPr id="158" name="Arrow: Down 157">
              <a:extLst>
                <a:ext uri="{FF2B5EF4-FFF2-40B4-BE49-F238E27FC236}">
                  <a16:creationId xmlns:a16="http://schemas.microsoft.com/office/drawing/2014/main" id="{1B23A9C5-5B5C-4E32-BFA4-46AA6D413B11}"/>
                </a:ext>
              </a:extLst>
            </p:cNvPr>
            <p:cNvSpPr/>
            <p:nvPr/>
          </p:nvSpPr>
          <p:spPr>
            <a:xfrm rot="10800000">
              <a:off x="2280411" y="2726911"/>
              <a:ext cx="360000" cy="684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AB95CD99-DB60-4ED3-B689-E4A82F5EF012}"/>
                </a:ext>
              </a:extLst>
            </p:cNvPr>
            <p:cNvSpPr txBox="1"/>
            <p:nvPr/>
          </p:nvSpPr>
          <p:spPr>
            <a:xfrm>
              <a:off x="2011939" y="3372876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-1.9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E80E74A-11DE-416C-9170-E474B207D075}"/>
              </a:ext>
            </a:extLst>
          </p:cNvPr>
          <p:cNvGrpSpPr/>
          <p:nvPr/>
        </p:nvGrpSpPr>
        <p:grpSpPr>
          <a:xfrm>
            <a:off x="8241433" y="3644953"/>
            <a:ext cx="900886" cy="1080000"/>
            <a:chOff x="7783096" y="3677323"/>
            <a:chExt cx="900886" cy="1080000"/>
          </a:xfrm>
        </p:grpSpPr>
        <p:sp>
          <p:nvSpPr>
            <p:cNvPr id="45" name="Arrow: Up 44">
              <a:extLst>
                <a:ext uri="{FF2B5EF4-FFF2-40B4-BE49-F238E27FC236}">
                  <a16:creationId xmlns:a16="http://schemas.microsoft.com/office/drawing/2014/main" id="{69BDE4B4-446C-4BF4-A691-2A20E6F1206B}"/>
                </a:ext>
              </a:extLst>
            </p:cNvPr>
            <p:cNvSpPr/>
            <p:nvPr/>
          </p:nvSpPr>
          <p:spPr>
            <a:xfrm>
              <a:off x="8323982" y="3677323"/>
              <a:ext cx="360000" cy="108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B0C5FC4C-C549-4A59-BFE3-C74F4AB37B21}"/>
                </a:ext>
              </a:extLst>
            </p:cNvPr>
            <p:cNvSpPr txBox="1"/>
            <p:nvPr/>
          </p:nvSpPr>
          <p:spPr>
            <a:xfrm>
              <a:off x="7783096" y="4356874"/>
              <a:ext cx="5507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3.0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7ACEBFD-D5DA-4799-AD6F-6A0D0A1AA2E0}"/>
              </a:ext>
            </a:extLst>
          </p:cNvPr>
          <p:cNvGrpSpPr/>
          <p:nvPr/>
        </p:nvGrpSpPr>
        <p:grpSpPr>
          <a:xfrm>
            <a:off x="8825313" y="3993779"/>
            <a:ext cx="669362" cy="635076"/>
            <a:chOff x="8306819" y="4018128"/>
            <a:chExt cx="669362" cy="635076"/>
          </a:xfrm>
        </p:grpSpPr>
        <p:sp>
          <p:nvSpPr>
            <p:cNvPr id="163" name="Arrow: Up 162">
              <a:extLst>
                <a:ext uri="{FF2B5EF4-FFF2-40B4-BE49-F238E27FC236}">
                  <a16:creationId xmlns:a16="http://schemas.microsoft.com/office/drawing/2014/main" id="{B34C0B29-A1E9-4B2A-A2DA-910E1C7496A2}"/>
                </a:ext>
              </a:extLst>
            </p:cNvPr>
            <p:cNvSpPr/>
            <p:nvPr/>
          </p:nvSpPr>
          <p:spPr>
            <a:xfrm>
              <a:off x="8616181" y="4018128"/>
              <a:ext cx="360000" cy="54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5076CF3E-A392-4FDF-B879-BF0AFB0DCCA8}"/>
                </a:ext>
              </a:extLst>
            </p:cNvPr>
            <p:cNvSpPr txBox="1"/>
            <p:nvPr/>
          </p:nvSpPr>
          <p:spPr>
            <a:xfrm>
              <a:off x="8306819" y="4345427"/>
              <a:ext cx="4914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1.5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B84A629-3489-4186-9920-B744A464BD2F}"/>
              </a:ext>
            </a:extLst>
          </p:cNvPr>
          <p:cNvGrpSpPr/>
          <p:nvPr/>
        </p:nvGrpSpPr>
        <p:grpSpPr>
          <a:xfrm>
            <a:off x="9202375" y="4126605"/>
            <a:ext cx="644943" cy="539540"/>
            <a:chOff x="8619712" y="4171006"/>
            <a:chExt cx="644943" cy="539540"/>
          </a:xfrm>
        </p:grpSpPr>
        <p:sp>
          <p:nvSpPr>
            <p:cNvPr id="164" name="Arrow: Up 163">
              <a:extLst>
                <a:ext uri="{FF2B5EF4-FFF2-40B4-BE49-F238E27FC236}">
                  <a16:creationId xmlns:a16="http://schemas.microsoft.com/office/drawing/2014/main" id="{EAC5A4FC-FC91-44C4-9609-000F56CABA2A}"/>
                </a:ext>
              </a:extLst>
            </p:cNvPr>
            <p:cNvSpPr/>
            <p:nvPr/>
          </p:nvSpPr>
          <p:spPr>
            <a:xfrm>
              <a:off x="8904655" y="4171006"/>
              <a:ext cx="360000" cy="396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D10FB081-48AF-470C-AEF1-D9A61FE84D39}"/>
                </a:ext>
              </a:extLst>
            </p:cNvPr>
            <p:cNvSpPr txBox="1"/>
            <p:nvPr/>
          </p:nvSpPr>
          <p:spPr>
            <a:xfrm>
              <a:off x="8619712" y="4402769"/>
              <a:ext cx="4820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1.1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6F5C0A7-EF58-444E-AC43-74A1B5F5351A}"/>
              </a:ext>
            </a:extLst>
          </p:cNvPr>
          <p:cNvGrpSpPr/>
          <p:nvPr/>
        </p:nvGrpSpPr>
        <p:grpSpPr>
          <a:xfrm>
            <a:off x="6270870" y="3528192"/>
            <a:ext cx="667224" cy="572649"/>
            <a:chOff x="5731681" y="3515983"/>
            <a:chExt cx="667224" cy="572649"/>
          </a:xfrm>
        </p:grpSpPr>
        <p:sp>
          <p:nvSpPr>
            <p:cNvPr id="165" name="Arrow: Up 164">
              <a:extLst>
                <a:ext uri="{FF2B5EF4-FFF2-40B4-BE49-F238E27FC236}">
                  <a16:creationId xmlns:a16="http://schemas.microsoft.com/office/drawing/2014/main" id="{C5E99277-C86A-4716-B34A-63E39F5D7995}"/>
                </a:ext>
              </a:extLst>
            </p:cNvPr>
            <p:cNvSpPr/>
            <p:nvPr/>
          </p:nvSpPr>
          <p:spPr>
            <a:xfrm>
              <a:off x="6038905" y="3515983"/>
              <a:ext cx="360000" cy="46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A38277FA-4FB9-4CFD-8F55-FA855BD54779}"/>
                </a:ext>
              </a:extLst>
            </p:cNvPr>
            <p:cNvSpPr txBox="1"/>
            <p:nvPr/>
          </p:nvSpPr>
          <p:spPr>
            <a:xfrm>
              <a:off x="5731681" y="3780855"/>
              <a:ext cx="4509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257F802-33AA-467D-8456-9E7B38498D82}"/>
              </a:ext>
            </a:extLst>
          </p:cNvPr>
          <p:cNvGrpSpPr/>
          <p:nvPr/>
        </p:nvGrpSpPr>
        <p:grpSpPr>
          <a:xfrm>
            <a:off x="6622496" y="3677864"/>
            <a:ext cx="657183" cy="511736"/>
            <a:chOff x="6039191" y="3645603"/>
            <a:chExt cx="657183" cy="511736"/>
          </a:xfrm>
        </p:grpSpPr>
        <p:sp>
          <p:nvSpPr>
            <p:cNvPr id="166" name="Arrow: Up 165">
              <a:extLst>
                <a:ext uri="{FF2B5EF4-FFF2-40B4-BE49-F238E27FC236}">
                  <a16:creationId xmlns:a16="http://schemas.microsoft.com/office/drawing/2014/main" id="{418817A2-71EA-43D2-B566-34FABECB2D74}"/>
                </a:ext>
              </a:extLst>
            </p:cNvPr>
            <p:cNvSpPr/>
            <p:nvPr/>
          </p:nvSpPr>
          <p:spPr>
            <a:xfrm>
              <a:off x="6336374" y="3645603"/>
              <a:ext cx="360000" cy="36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80ED2332-2C37-46DB-AE12-A50BCA7558DD}"/>
                </a:ext>
              </a:extLst>
            </p:cNvPr>
            <p:cNvSpPr txBox="1"/>
            <p:nvPr/>
          </p:nvSpPr>
          <p:spPr>
            <a:xfrm>
              <a:off x="6039191" y="3849562"/>
              <a:ext cx="4463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6DCB123-E053-4DE6-A418-5218672AC437}"/>
              </a:ext>
            </a:extLst>
          </p:cNvPr>
          <p:cNvGrpSpPr/>
          <p:nvPr/>
        </p:nvGrpSpPr>
        <p:grpSpPr>
          <a:xfrm>
            <a:off x="6943040" y="3750085"/>
            <a:ext cx="658335" cy="490934"/>
            <a:chOff x="6307598" y="3713813"/>
            <a:chExt cx="658335" cy="490934"/>
          </a:xfrm>
        </p:grpSpPr>
        <p:sp>
          <p:nvSpPr>
            <p:cNvPr id="167" name="Arrow: Up 166">
              <a:extLst>
                <a:ext uri="{FF2B5EF4-FFF2-40B4-BE49-F238E27FC236}">
                  <a16:creationId xmlns:a16="http://schemas.microsoft.com/office/drawing/2014/main" id="{97CE4435-6716-4716-8CC3-CF0A3009205D}"/>
                </a:ext>
              </a:extLst>
            </p:cNvPr>
            <p:cNvSpPr/>
            <p:nvPr/>
          </p:nvSpPr>
          <p:spPr>
            <a:xfrm>
              <a:off x="6605933" y="3713813"/>
              <a:ext cx="360000" cy="36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10C184B9-BF9B-4F1E-B1EF-5CBD6E7CCC05}"/>
                </a:ext>
              </a:extLst>
            </p:cNvPr>
            <p:cNvSpPr txBox="1"/>
            <p:nvPr/>
          </p:nvSpPr>
          <p:spPr>
            <a:xfrm>
              <a:off x="6307598" y="3896970"/>
              <a:ext cx="4730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439FFEB-D2BF-479F-AFFD-E5F1548C3E8A}"/>
              </a:ext>
            </a:extLst>
          </p:cNvPr>
          <p:cNvGrpSpPr/>
          <p:nvPr/>
        </p:nvGrpSpPr>
        <p:grpSpPr>
          <a:xfrm>
            <a:off x="2168025" y="2977950"/>
            <a:ext cx="535142" cy="364459"/>
            <a:chOff x="2043418" y="2933520"/>
            <a:chExt cx="535142" cy="364459"/>
          </a:xfrm>
        </p:grpSpPr>
        <p:sp>
          <p:nvSpPr>
            <p:cNvPr id="168" name="Arrow: Up 167">
              <a:extLst>
                <a:ext uri="{FF2B5EF4-FFF2-40B4-BE49-F238E27FC236}">
                  <a16:creationId xmlns:a16="http://schemas.microsoft.com/office/drawing/2014/main" id="{98CAEDF6-3692-4EA0-BDB6-3B6A3B43B35B}"/>
                </a:ext>
              </a:extLst>
            </p:cNvPr>
            <p:cNvSpPr/>
            <p:nvPr/>
          </p:nvSpPr>
          <p:spPr>
            <a:xfrm>
              <a:off x="2218560" y="2933520"/>
              <a:ext cx="360000" cy="10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4D467A3A-02D9-41E4-956D-57B5C9319904}"/>
                </a:ext>
              </a:extLst>
            </p:cNvPr>
            <p:cNvSpPr txBox="1"/>
            <p:nvPr/>
          </p:nvSpPr>
          <p:spPr>
            <a:xfrm>
              <a:off x="2043418" y="2990202"/>
              <a:ext cx="4286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D648786-23E7-4F34-A7E5-FE4DE1F37A2C}"/>
              </a:ext>
            </a:extLst>
          </p:cNvPr>
          <p:cNvGrpSpPr/>
          <p:nvPr/>
        </p:nvGrpSpPr>
        <p:grpSpPr>
          <a:xfrm>
            <a:off x="2572813" y="3029573"/>
            <a:ext cx="504155" cy="379769"/>
            <a:chOff x="2385476" y="2974510"/>
            <a:chExt cx="504155" cy="379769"/>
          </a:xfrm>
        </p:grpSpPr>
        <p:sp>
          <p:nvSpPr>
            <p:cNvPr id="169" name="Arrow: Up 168">
              <a:extLst>
                <a:ext uri="{FF2B5EF4-FFF2-40B4-BE49-F238E27FC236}">
                  <a16:creationId xmlns:a16="http://schemas.microsoft.com/office/drawing/2014/main" id="{56E0F16C-6E58-48C8-8090-771243BC519B}"/>
                </a:ext>
              </a:extLst>
            </p:cNvPr>
            <p:cNvSpPr/>
            <p:nvPr/>
          </p:nvSpPr>
          <p:spPr>
            <a:xfrm>
              <a:off x="2529631" y="2974510"/>
              <a:ext cx="360000" cy="144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00F03D63-7956-4ACE-8286-77E06127E8DE}"/>
                </a:ext>
              </a:extLst>
            </p:cNvPr>
            <p:cNvSpPr txBox="1"/>
            <p:nvPr/>
          </p:nvSpPr>
          <p:spPr>
            <a:xfrm>
              <a:off x="2385476" y="3046502"/>
              <a:ext cx="4861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0.4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3F93EF-4702-4397-8432-A92DE623F95F}"/>
              </a:ext>
            </a:extLst>
          </p:cNvPr>
          <p:cNvGrpSpPr/>
          <p:nvPr/>
        </p:nvGrpSpPr>
        <p:grpSpPr>
          <a:xfrm>
            <a:off x="2933481" y="3130437"/>
            <a:ext cx="521381" cy="367746"/>
            <a:chOff x="2668550" y="3082790"/>
            <a:chExt cx="521381" cy="367746"/>
          </a:xfrm>
        </p:grpSpPr>
        <p:sp>
          <p:nvSpPr>
            <p:cNvPr id="170" name="Arrow: Up 169">
              <a:extLst>
                <a:ext uri="{FF2B5EF4-FFF2-40B4-BE49-F238E27FC236}">
                  <a16:creationId xmlns:a16="http://schemas.microsoft.com/office/drawing/2014/main" id="{9797E35F-148B-49DA-A4C0-62E2E653ADDC}"/>
                </a:ext>
              </a:extLst>
            </p:cNvPr>
            <p:cNvSpPr/>
            <p:nvPr/>
          </p:nvSpPr>
          <p:spPr>
            <a:xfrm>
              <a:off x="2829931" y="3082790"/>
              <a:ext cx="360000" cy="10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400D1399-D945-42B2-A436-F849E9409A13}"/>
                </a:ext>
              </a:extLst>
            </p:cNvPr>
            <p:cNvSpPr txBox="1"/>
            <p:nvPr/>
          </p:nvSpPr>
          <p:spPr>
            <a:xfrm>
              <a:off x="2668550" y="3142759"/>
              <a:ext cx="5078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8FD1C9B-B5D1-4470-8EC3-E36AE87E0E0B}"/>
              </a:ext>
            </a:extLst>
          </p:cNvPr>
          <p:cNvGrpSpPr/>
          <p:nvPr/>
        </p:nvGrpSpPr>
        <p:grpSpPr>
          <a:xfrm>
            <a:off x="3387378" y="2625334"/>
            <a:ext cx="657210" cy="562983"/>
            <a:chOff x="3501543" y="2668409"/>
            <a:chExt cx="657210" cy="562983"/>
          </a:xfrm>
        </p:grpSpPr>
        <p:sp>
          <p:nvSpPr>
            <p:cNvPr id="172" name="Arrow: Up 171">
              <a:extLst>
                <a:ext uri="{FF2B5EF4-FFF2-40B4-BE49-F238E27FC236}">
                  <a16:creationId xmlns:a16="http://schemas.microsoft.com/office/drawing/2014/main" id="{367DC5B6-ECB5-412A-B573-A325E8450A7E}"/>
                </a:ext>
              </a:extLst>
            </p:cNvPr>
            <p:cNvSpPr/>
            <p:nvPr/>
          </p:nvSpPr>
          <p:spPr>
            <a:xfrm>
              <a:off x="3798753" y="2668409"/>
              <a:ext cx="360000" cy="46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B94EA01B-41A9-424E-9310-AD092CAB3138}"/>
                </a:ext>
              </a:extLst>
            </p:cNvPr>
            <p:cNvSpPr txBox="1"/>
            <p:nvPr/>
          </p:nvSpPr>
          <p:spPr>
            <a:xfrm>
              <a:off x="3501543" y="2923615"/>
              <a:ext cx="4203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0.9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5218830-0366-477B-BF8A-C61792823635}"/>
              </a:ext>
            </a:extLst>
          </p:cNvPr>
          <p:cNvGrpSpPr/>
          <p:nvPr/>
        </p:nvGrpSpPr>
        <p:grpSpPr>
          <a:xfrm>
            <a:off x="3661554" y="2844707"/>
            <a:ext cx="560468" cy="414008"/>
            <a:chOff x="3818864" y="2848135"/>
            <a:chExt cx="560468" cy="414008"/>
          </a:xfrm>
        </p:grpSpPr>
        <p:sp>
          <p:nvSpPr>
            <p:cNvPr id="173" name="Arrow: Up 172">
              <a:extLst>
                <a:ext uri="{FF2B5EF4-FFF2-40B4-BE49-F238E27FC236}">
                  <a16:creationId xmlns:a16="http://schemas.microsoft.com/office/drawing/2014/main" id="{E9B76E0A-403F-4FEF-91DB-F871C4D2B980}"/>
                </a:ext>
              </a:extLst>
            </p:cNvPr>
            <p:cNvSpPr/>
            <p:nvPr/>
          </p:nvSpPr>
          <p:spPr>
            <a:xfrm>
              <a:off x="4019332" y="2848135"/>
              <a:ext cx="360000" cy="216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C79A618E-6F6B-4357-A04C-CFA58A1365E1}"/>
                </a:ext>
              </a:extLst>
            </p:cNvPr>
            <p:cNvSpPr txBox="1"/>
            <p:nvPr/>
          </p:nvSpPr>
          <p:spPr>
            <a:xfrm>
              <a:off x="3818864" y="2954366"/>
              <a:ext cx="4318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AA8382A-0CE7-4D1F-AFBD-0EE0DAD7873C}"/>
              </a:ext>
            </a:extLst>
          </p:cNvPr>
          <p:cNvGrpSpPr/>
          <p:nvPr/>
        </p:nvGrpSpPr>
        <p:grpSpPr>
          <a:xfrm>
            <a:off x="3935719" y="2897628"/>
            <a:ext cx="557734" cy="652176"/>
            <a:chOff x="4053335" y="2897790"/>
            <a:chExt cx="512282" cy="652176"/>
          </a:xfrm>
        </p:grpSpPr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FABAD1F7-5DAC-48DD-895C-DA6BE4FA30B7}"/>
                </a:ext>
              </a:extLst>
            </p:cNvPr>
            <p:cNvSpPr txBox="1"/>
            <p:nvPr/>
          </p:nvSpPr>
          <p:spPr>
            <a:xfrm>
              <a:off x="4053335" y="3026746"/>
              <a:ext cx="3884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" name="Arrow: Up 192">
              <a:extLst>
                <a:ext uri="{FF2B5EF4-FFF2-40B4-BE49-F238E27FC236}">
                  <a16:creationId xmlns:a16="http://schemas.microsoft.com/office/drawing/2014/main" id="{556ED0CA-E72D-42AF-A613-FAFBB764F91A}"/>
                </a:ext>
              </a:extLst>
            </p:cNvPr>
            <p:cNvSpPr/>
            <p:nvPr/>
          </p:nvSpPr>
          <p:spPr>
            <a:xfrm>
              <a:off x="4234955" y="2897790"/>
              <a:ext cx="330662" cy="216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97" name="Arrow: Right 196">
            <a:extLst>
              <a:ext uri="{FF2B5EF4-FFF2-40B4-BE49-F238E27FC236}">
                <a16:creationId xmlns:a16="http://schemas.microsoft.com/office/drawing/2014/main" id="{6621E710-95BD-480D-80F1-1A63F663C171}"/>
              </a:ext>
            </a:extLst>
          </p:cNvPr>
          <p:cNvSpPr/>
          <p:nvPr/>
        </p:nvSpPr>
        <p:spPr>
          <a:xfrm>
            <a:off x="558778" y="3453384"/>
            <a:ext cx="360000" cy="230400"/>
          </a:xfrm>
          <a:prstGeom prst="rightArrow">
            <a:avLst>
              <a:gd name="adj1" fmla="val 47686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18396000" lon="2976000" rev="18384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649F7A8A-858F-4D33-9BA6-2FEA16FC85EC}"/>
              </a:ext>
            </a:extLst>
          </p:cNvPr>
          <p:cNvSpPr txBox="1"/>
          <p:nvPr/>
        </p:nvSpPr>
        <p:spPr>
          <a:xfrm>
            <a:off x="790571" y="3665687"/>
            <a:ext cx="2884397" cy="344069"/>
          </a:xfrm>
          <a:prstGeom prst="rect">
            <a:avLst/>
          </a:prstGeom>
          <a:noFill/>
          <a:scene3d>
            <a:camera prst="orthographicFront">
              <a:rot lat="18396000" lon="2976000" rev="18384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900000" lon="3480000" rev="18000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</a:t>
            </a:r>
            <a:r>
              <a:rPr lang="de-CH" sz="16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21 </a:t>
            </a: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 year</a:t>
            </a:r>
            <a:r>
              <a:rPr lang="de-CH" sz="16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07AAD47-7887-4DA7-9973-401E55397CD6}"/>
              </a:ext>
            </a:extLst>
          </p:cNvPr>
          <p:cNvGrpSpPr/>
          <p:nvPr/>
        </p:nvGrpSpPr>
        <p:grpSpPr>
          <a:xfrm>
            <a:off x="7082533" y="3218486"/>
            <a:ext cx="954366" cy="368163"/>
            <a:chOff x="2123141" y="3041023"/>
            <a:chExt cx="893783" cy="368163"/>
          </a:xfrm>
        </p:grpSpPr>
        <p:sp>
          <p:nvSpPr>
            <p:cNvPr id="66" name="Arrow: Down 65">
              <a:extLst>
                <a:ext uri="{FF2B5EF4-FFF2-40B4-BE49-F238E27FC236}">
                  <a16:creationId xmlns:a16="http://schemas.microsoft.com/office/drawing/2014/main" id="{352C7887-8B78-41AA-B564-859BE2E4C973}"/>
                </a:ext>
              </a:extLst>
            </p:cNvPr>
            <p:cNvSpPr/>
            <p:nvPr/>
          </p:nvSpPr>
          <p:spPr>
            <a:xfrm>
              <a:off x="2405999" y="3041023"/>
              <a:ext cx="337147" cy="7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595F436-A194-4C39-91EA-E317D3CF5B18}"/>
                </a:ext>
              </a:extLst>
            </p:cNvPr>
            <p:cNvSpPr txBox="1"/>
            <p:nvPr/>
          </p:nvSpPr>
          <p:spPr>
            <a:xfrm>
              <a:off x="2123141" y="3101409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0.2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43E7538-C129-4AA3-A302-9708B5A1A133}"/>
              </a:ext>
            </a:extLst>
          </p:cNvPr>
          <p:cNvGrpSpPr/>
          <p:nvPr/>
        </p:nvGrpSpPr>
        <p:grpSpPr>
          <a:xfrm>
            <a:off x="6588436" y="3004021"/>
            <a:ext cx="893783" cy="473301"/>
            <a:chOff x="2004919" y="2910952"/>
            <a:chExt cx="893783" cy="473301"/>
          </a:xfrm>
        </p:grpSpPr>
        <p:sp>
          <p:nvSpPr>
            <p:cNvPr id="69" name="Arrow: Down 68">
              <a:extLst>
                <a:ext uri="{FF2B5EF4-FFF2-40B4-BE49-F238E27FC236}">
                  <a16:creationId xmlns:a16="http://schemas.microsoft.com/office/drawing/2014/main" id="{7A618E8C-4279-49C3-B6A2-04FAB3A03427}"/>
                </a:ext>
              </a:extLst>
            </p:cNvPr>
            <p:cNvSpPr/>
            <p:nvPr/>
          </p:nvSpPr>
          <p:spPr>
            <a:xfrm rot="10800000">
              <a:off x="2276400" y="2910952"/>
              <a:ext cx="360000" cy="180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A6CE834-D31B-4BF0-94E6-F7F34B5CA2EE}"/>
                </a:ext>
              </a:extLst>
            </p:cNvPr>
            <p:cNvSpPr txBox="1"/>
            <p:nvPr/>
          </p:nvSpPr>
          <p:spPr>
            <a:xfrm>
              <a:off x="2004919" y="3076476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-0.5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E4CEED0-D836-41DE-A44E-3B7A1AF25879}"/>
              </a:ext>
            </a:extLst>
          </p:cNvPr>
          <p:cNvGrpSpPr/>
          <p:nvPr/>
        </p:nvGrpSpPr>
        <p:grpSpPr>
          <a:xfrm>
            <a:off x="6052774" y="2960974"/>
            <a:ext cx="893783" cy="411464"/>
            <a:chOff x="2002726" y="3282858"/>
            <a:chExt cx="893783" cy="411464"/>
          </a:xfrm>
        </p:grpSpPr>
        <p:sp>
          <p:nvSpPr>
            <p:cNvPr id="72" name="Arrow: Down 71">
              <a:extLst>
                <a:ext uri="{FF2B5EF4-FFF2-40B4-BE49-F238E27FC236}">
                  <a16:creationId xmlns:a16="http://schemas.microsoft.com/office/drawing/2014/main" id="{83EE9AE7-1543-45CD-A9B0-E6EFDCFD534B}"/>
                </a:ext>
              </a:extLst>
            </p:cNvPr>
            <p:cNvSpPr/>
            <p:nvPr/>
          </p:nvSpPr>
          <p:spPr>
            <a:xfrm rot="10800000">
              <a:off x="2276400" y="3282858"/>
              <a:ext cx="360000" cy="108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01929C0-D985-42A8-A460-D5FB8502DC61}"/>
                </a:ext>
              </a:extLst>
            </p:cNvPr>
            <p:cNvSpPr txBox="1"/>
            <p:nvPr/>
          </p:nvSpPr>
          <p:spPr>
            <a:xfrm>
              <a:off x="2002726" y="3386545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-0.3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05" name="Arrow: Right 104">
            <a:extLst>
              <a:ext uri="{FF2B5EF4-FFF2-40B4-BE49-F238E27FC236}">
                <a16:creationId xmlns:a16="http://schemas.microsoft.com/office/drawing/2014/main" id="{B75FD65A-7B44-4AF7-BE59-D3EC6D7828F0}"/>
              </a:ext>
            </a:extLst>
          </p:cNvPr>
          <p:cNvSpPr/>
          <p:nvPr/>
        </p:nvSpPr>
        <p:spPr>
          <a:xfrm>
            <a:off x="2669864" y="3839579"/>
            <a:ext cx="360000" cy="230400"/>
          </a:xfrm>
          <a:prstGeom prst="rightArrow">
            <a:avLst>
              <a:gd name="adj1" fmla="val 47686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18396000" lon="2976000" rev="18384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317A039F-0028-442A-9B3D-58405528140F}"/>
              </a:ext>
            </a:extLst>
          </p:cNvPr>
          <p:cNvSpPr txBox="1"/>
          <p:nvPr/>
        </p:nvSpPr>
        <p:spPr>
          <a:xfrm>
            <a:off x="2901657" y="4051882"/>
            <a:ext cx="2884397" cy="344069"/>
          </a:xfrm>
          <a:prstGeom prst="rect">
            <a:avLst/>
          </a:prstGeom>
          <a:noFill/>
          <a:scene3d>
            <a:camera prst="orthographicFront">
              <a:rot lat="18396000" lon="2976000" rev="18384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900000" lon="3480000" rev="18000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Heat uptake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8" name="Arrow: Right 107">
            <a:extLst>
              <a:ext uri="{FF2B5EF4-FFF2-40B4-BE49-F238E27FC236}">
                <a16:creationId xmlns:a16="http://schemas.microsoft.com/office/drawing/2014/main" id="{99D997D2-AB37-4DA9-AC67-5A58055BA768}"/>
              </a:ext>
            </a:extLst>
          </p:cNvPr>
          <p:cNvSpPr/>
          <p:nvPr/>
        </p:nvSpPr>
        <p:spPr>
          <a:xfrm>
            <a:off x="4780951" y="4225774"/>
            <a:ext cx="360000" cy="230400"/>
          </a:xfrm>
          <a:prstGeom prst="rightArrow">
            <a:avLst>
              <a:gd name="adj1" fmla="val 47686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18396000" lon="2976000" rev="18384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3F66932-2F87-4A9F-A399-37E3F193DCA1}"/>
              </a:ext>
            </a:extLst>
          </p:cNvPr>
          <p:cNvSpPr txBox="1"/>
          <p:nvPr/>
        </p:nvSpPr>
        <p:spPr>
          <a:xfrm>
            <a:off x="5012744" y="4438077"/>
            <a:ext cx="2884397" cy="344069"/>
          </a:xfrm>
          <a:prstGeom prst="rect">
            <a:avLst/>
          </a:prstGeom>
          <a:noFill/>
          <a:scene3d>
            <a:camera prst="orthographicFront">
              <a:rot lat="18396000" lon="2976000" rev="18384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900000" lon="3480000" rev="18000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Heat loss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7" name="Arrow: Right 116">
            <a:extLst>
              <a:ext uri="{FF2B5EF4-FFF2-40B4-BE49-F238E27FC236}">
                <a16:creationId xmlns:a16="http://schemas.microsoft.com/office/drawing/2014/main" id="{A0321922-96E6-42B8-908D-7147E079392F}"/>
              </a:ext>
            </a:extLst>
          </p:cNvPr>
          <p:cNvSpPr/>
          <p:nvPr/>
        </p:nvSpPr>
        <p:spPr>
          <a:xfrm>
            <a:off x="6879914" y="4610238"/>
            <a:ext cx="360000" cy="230400"/>
          </a:xfrm>
          <a:prstGeom prst="rightArrow">
            <a:avLst>
              <a:gd name="adj1" fmla="val 47686"/>
              <a:gd name="adj2" fmla="val 50000"/>
            </a:avLst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18396000" lon="2976000" rev="18384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3F728619-4327-4119-A5FD-2696A16D208F}"/>
              </a:ext>
            </a:extLst>
          </p:cNvPr>
          <p:cNvSpPr txBox="1"/>
          <p:nvPr/>
        </p:nvSpPr>
        <p:spPr>
          <a:xfrm>
            <a:off x="7111707" y="4822541"/>
            <a:ext cx="2884397" cy="344069"/>
          </a:xfrm>
          <a:prstGeom prst="rect">
            <a:avLst/>
          </a:prstGeom>
          <a:noFill/>
          <a:scene3d>
            <a:camera prst="orthographicFront">
              <a:rot lat="18396000" lon="2976000" rev="18384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900000" lon="3480000" rev="18000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Heat transport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6006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CCC96B2-7653-43B9-A815-3347C9F3B0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6142" y="801560"/>
            <a:ext cx="12192000" cy="5004816"/>
          </a:xfrm>
          <a:prstGeom prst="rect">
            <a:avLst/>
          </a:prstGeom>
          <a:scene3d>
            <a:camera prst="orthographicFront">
              <a:rot lat="18899988" lon="3479997" rev="17999982"/>
            </a:camera>
            <a:lightRig rig="threePt" dir="t"/>
          </a:scene3d>
        </p:spPr>
      </p:pic>
      <p:grpSp>
        <p:nvGrpSpPr>
          <p:cNvPr id="97" name="Group 96">
            <a:extLst>
              <a:ext uri="{FF2B5EF4-FFF2-40B4-BE49-F238E27FC236}">
                <a16:creationId xmlns:a16="http://schemas.microsoft.com/office/drawing/2014/main" id="{94AEDBAF-84EC-47BC-86ED-E8E4CB37A8C5}"/>
              </a:ext>
            </a:extLst>
          </p:cNvPr>
          <p:cNvGrpSpPr/>
          <p:nvPr/>
        </p:nvGrpSpPr>
        <p:grpSpPr>
          <a:xfrm>
            <a:off x="5220022" y="2504721"/>
            <a:ext cx="1551948" cy="1445379"/>
            <a:chOff x="2000956" y="2451096"/>
            <a:chExt cx="1551948" cy="1445379"/>
          </a:xfrm>
        </p:grpSpPr>
        <p:sp>
          <p:nvSpPr>
            <p:cNvPr id="98" name="Arrow: Down 97">
              <a:extLst>
                <a:ext uri="{FF2B5EF4-FFF2-40B4-BE49-F238E27FC236}">
                  <a16:creationId xmlns:a16="http://schemas.microsoft.com/office/drawing/2014/main" id="{A16800B7-285B-4139-9AED-7EF5123FE457}"/>
                </a:ext>
              </a:extLst>
            </p:cNvPr>
            <p:cNvSpPr/>
            <p:nvPr/>
          </p:nvSpPr>
          <p:spPr>
            <a:xfrm>
              <a:off x="2606299" y="2744475"/>
              <a:ext cx="360000" cy="115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7B4E7B5-BFC6-440C-8C60-27D7A99298DC}"/>
                </a:ext>
              </a:extLst>
            </p:cNvPr>
            <p:cNvSpPr txBox="1"/>
            <p:nvPr/>
          </p:nvSpPr>
          <p:spPr>
            <a:xfrm>
              <a:off x="2000956" y="2451096"/>
              <a:ext cx="155194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1270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Thermal-only: 3.2</a:t>
              </a:r>
              <a:endParaRPr lang="en-GB" sz="1400" dirty="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C7FCD899-7415-49FA-816A-4F449E26414C}"/>
              </a:ext>
            </a:extLst>
          </p:cNvPr>
          <p:cNvGrpSpPr/>
          <p:nvPr/>
        </p:nvGrpSpPr>
        <p:grpSpPr>
          <a:xfrm>
            <a:off x="4622446" y="2051524"/>
            <a:ext cx="1251838" cy="1820193"/>
            <a:chOff x="1991402" y="2616284"/>
            <a:chExt cx="1251838" cy="1820193"/>
          </a:xfrm>
        </p:grpSpPr>
        <p:sp>
          <p:nvSpPr>
            <p:cNvPr id="110" name="Arrow: Down 109">
              <a:extLst>
                <a:ext uri="{FF2B5EF4-FFF2-40B4-BE49-F238E27FC236}">
                  <a16:creationId xmlns:a16="http://schemas.microsoft.com/office/drawing/2014/main" id="{6B74DA03-F173-4E3E-8F54-3A4E41A60022}"/>
                </a:ext>
              </a:extLst>
            </p:cNvPr>
            <p:cNvSpPr/>
            <p:nvPr/>
          </p:nvSpPr>
          <p:spPr>
            <a:xfrm>
              <a:off x="2436766" y="2960477"/>
              <a:ext cx="360000" cy="1476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15A1A5CB-3601-4F0D-B2F9-1D58AD025C2C}"/>
                </a:ext>
              </a:extLst>
            </p:cNvPr>
            <p:cNvSpPr txBox="1"/>
            <p:nvPr/>
          </p:nvSpPr>
          <p:spPr>
            <a:xfrm>
              <a:off x="1991402" y="2616284"/>
              <a:ext cx="12518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1270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Wind-only: 4.1</a:t>
              </a:r>
              <a:endParaRPr lang="en-GB" sz="1400" dirty="0">
                <a:ln w="1270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E2A32B3A-E849-433D-865A-60BE1A18055C}"/>
              </a:ext>
            </a:extLst>
          </p:cNvPr>
          <p:cNvGrpSpPr/>
          <p:nvPr/>
        </p:nvGrpSpPr>
        <p:grpSpPr>
          <a:xfrm>
            <a:off x="3877984" y="1159758"/>
            <a:ext cx="1349325" cy="2801937"/>
            <a:chOff x="1851688" y="2472063"/>
            <a:chExt cx="1349325" cy="2801937"/>
          </a:xfrm>
        </p:grpSpPr>
        <p:sp>
          <p:nvSpPr>
            <p:cNvPr id="113" name="Arrow: Down 112">
              <a:extLst>
                <a:ext uri="{FF2B5EF4-FFF2-40B4-BE49-F238E27FC236}">
                  <a16:creationId xmlns:a16="http://schemas.microsoft.com/office/drawing/2014/main" id="{A155A311-3B35-49DC-84E4-A6DAAE814CE0}"/>
                </a:ext>
              </a:extLst>
            </p:cNvPr>
            <p:cNvSpPr/>
            <p:nvPr/>
          </p:nvSpPr>
          <p:spPr>
            <a:xfrm>
              <a:off x="2406000" y="2754000"/>
              <a:ext cx="360000" cy="2520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D92AAC86-E7B6-4347-BEAD-037737ACD201}"/>
                </a:ext>
              </a:extLst>
            </p:cNvPr>
            <p:cNvSpPr txBox="1"/>
            <p:nvPr/>
          </p:nvSpPr>
          <p:spPr>
            <a:xfrm>
              <a:off x="1851688" y="2472063"/>
              <a:ext cx="13493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Full forcing: 7.0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190BAF15-C109-4E72-AE0D-67A0117C2FC2}"/>
              </a:ext>
            </a:extLst>
          </p:cNvPr>
          <p:cNvGrpSpPr/>
          <p:nvPr/>
        </p:nvGrpSpPr>
        <p:grpSpPr>
          <a:xfrm>
            <a:off x="2968348" y="2306550"/>
            <a:ext cx="893783" cy="589139"/>
            <a:chOff x="2132252" y="2480935"/>
            <a:chExt cx="893783" cy="589139"/>
          </a:xfrm>
        </p:grpSpPr>
        <p:sp>
          <p:nvSpPr>
            <p:cNvPr id="134" name="Arrow: Down 133">
              <a:extLst>
                <a:ext uri="{FF2B5EF4-FFF2-40B4-BE49-F238E27FC236}">
                  <a16:creationId xmlns:a16="http://schemas.microsoft.com/office/drawing/2014/main" id="{C49A13CC-EF10-420E-9C5E-117585F0E545}"/>
                </a:ext>
              </a:extLst>
            </p:cNvPr>
            <p:cNvSpPr/>
            <p:nvPr/>
          </p:nvSpPr>
          <p:spPr>
            <a:xfrm>
              <a:off x="2397980" y="2782074"/>
              <a:ext cx="360000" cy="288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C2993AC7-FFB2-4E72-B684-EB1E54EAFF76}"/>
                </a:ext>
              </a:extLst>
            </p:cNvPr>
            <p:cNvSpPr txBox="1"/>
            <p:nvPr/>
          </p:nvSpPr>
          <p:spPr>
            <a:xfrm>
              <a:off x="2132252" y="2480935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0.8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057D8043-0ED0-42C5-9AE9-065676A9F4E7}"/>
              </a:ext>
            </a:extLst>
          </p:cNvPr>
          <p:cNvGrpSpPr/>
          <p:nvPr/>
        </p:nvGrpSpPr>
        <p:grpSpPr>
          <a:xfrm>
            <a:off x="2616508" y="2445200"/>
            <a:ext cx="893783" cy="432461"/>
            <a:chOff x="2149992" y="2581274"/>
            <a:chExt cx="893783" cy="284864"/>
          </a:xfrm>
        </p:grpSpPr>
        <p:sp>
          <p:nvSpPr>
            <p:cNvPr id="137" name="Arrow: Down 136">
              <a:extLst>
                <a:ext uri="{FF2B5EF4-FFF2-40B4-BE49-F238E27FC236}">
                  <a16:creationId xmlns:a16="http://schemas.microsoft.com/office/drawing/2014/main" id="{C231D0F5-D62F-48E5-89CC-33022C5243E2}"/>
                </a:ext>
              </a:extLst>
            </p:cNvPr>
            <p:cNvSpPr/>
            <p:nvPr/>
          </p:nvSpPr>
          <p:spPr>
            <a:xfrm>
              <a:off x="2406000" y="2754000"/>
              <a:ext cx="360000" cy="7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F9C1E6AD-1A71-4AF3-8BDC-7F63B53D86A9}"/>
                </a:ext>
              </a:extLst>
            </p:cNvPr>
            <p:cNvSpPr txBox="1"/>
            <p:nvPr/>
          </p:nvSpPr>
          <p:spPr>
            <a:xfrm>
              <a:off x="2149992" y="2581274"/>
              <a:ext cx="893783" cy="2848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0.2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226FFB03-5A3A-4F2F-9DE2-9F85A1F7DB19}"/>
              </a:ext>
            </a:extLst>
          </p:cNvPr>
          <p:cNvGrpSpPr/>
          <p:nvPr/>
        </p:nvGrpSpPr>
        <p:grpSpPr>
          <a:xfrm>
            <a:off x="2161935" y="2219234"/>
            <a:ext cx="893783" cy="514455"/>
            <a:chOff x="2068085" y="2491545"/>
            <a:chExt cx="893783" cy="514455"/>
          </a:xfrm>
        </p:grpSpPr>
        <p:sp>
          <p:nvSpPr>
            <p:cNvPr id="140" name="Arrow: Down 139">
              <a:extLst>
                <a:ext uri="{FF2B5EF4-FFF2-40B4-BE49-F238E27FC236}">
                  <a16:creationId xmlns:a16="http://schemas.microsoft.com/office/drawing/2014/main" id="{2EB53091-3C0B-4066-A920-8CF6AF28A9EC}"/>
                </a:ext>
              </a:extLst>
            </p:cNvPr>
            <p:cNvSpPr/>
            <p:nvPr/>
          </p:nvSpPr>
          <p:spPr>
            <a:xfrm>
              <a:off x="2406000" y="2754000"/>
              <a:ext cx="360000" cy="25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E7D7F5CA-7873-430B-A1FC-FCDA82EE21BC}"/>
                </a:ext>
              </a:extLst>
            </p:cNvPr>
            <p:cNvSpPr txBox="1"/>
            <p:nvPr/>
          </p:nvSpPr>
          <p:spPr>
            <a:xfrm>
              <a:off x="2068085" y="2491545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0.7</a:t>
              </a: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CDA289B-335A-4AA0-82AC-BF8C4866B03A}"/>
              </a:ext>
            </a:extLst>
          </p:cNvPr>
          <p:cNvGrpSpPr/>
          <p:nvPr/>
        </p:nvGrpSpPr>
        <p:grpSpPr>
          <a:xfrm>
            <a:off x="9186633" y="3027567"/>
            <a:ext cx="954366" cy="656691"/>
            <a:chOff x="2019511" y="2711664"/>
            <a:chExt cx="893783" cy="656691"/>
          </a:xfrm>
        </p:grpSpPr>
        <p:sp>
          <p:nvSpPr>
            <p:cNvPr id="152" name="Arrow: Down 151">
              <a:extLst>
                <a:ext uri="{FF2B5EF4-FFF2-40B4-BE49-F238E27FC236}">
                  <a16:creationId xmlns:a16="http://schemas.microsoft.com/office/drawing/2014/main" id="{73C0E6A0-92BC-4035-B17A-A49F90BD9DF6}"/>
                </a:ext>
              </a:extLst>
            </p:cNvPr>
            <p:cNvSpPr/>
            <p:nvPr/>
          </p:nvSpPr>
          <p:spPr>
            <a:xfrm rot="10800000">
              <a:off x="2299253" y="2711664"/>
              <a:ext cx="337147" cy="360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5658092D-4EB4-496E-AEC3-32A151C2CC77}"/>
                </a:ext>
              </a:extLst>
            </p:cNvPr>
            <p:cNvSpPr txBox="1"/>
            <p:nvPr/>
          </p:nvSpPr>
          <p:spPr>
            <a:xfrm>
              <a:off x="2019511" y="3060578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6B2B66F2-31C4-423D-A634-38E211C08D7F}"/>
              </a:ext>
            </a:extLst>
          </p:cNvPr>
          <p:cNvGrpSpPr/>
          <p:nvPr/>
        </p:nvGrpSpPr>
        <p:grpSpPr>
          <a:xfrm>
            <a:off x="8838155" y="3312857"/>
            <a:ext cx="893783" cy="619766"/>
            <a:chOff x="1999909" y="2766952"/>
            <a:chExt cx="893783" cy="619766"/>
          </a:xfrm>
        </p:grpSpPr>
        <p:sp>
          <p:nvSpPr>
            <p:cNvPr id="155" name="Arrow: Down 154">
              <a:extLst>
                <a:ext uri="{FF2B5EF4-FFF2-40B4-BE49-F238E27FC236}">
                  <a16:creationId xmlns:a16="http://schemas.microsoft.com/office/drawing/2014/main" id="{769BA2FC-77BF-49DC-A2D9-536D836A4F68}"/>
                </a:ext>
              </a:extLst>
            </p:cNvPr>
            <p:cNvSpPr/>
            <p:nvPr/>
          </p:nvSpPr>
          <p:spPr>
            <a:xfrm rot="10800000">
              <a:off x="2276400" y="2766952"/>
              <a:ext cx="360000" cy="324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ED2FB271-A3DB-455E-A139-E63AF5D1DBDB}"/>
                </a:ext>
              </a:extLst>
            </p:cNvPr>
            <p:cNvSpPr txBox="1"/>
            <p:nvPr/>
          </p:nvSpPr>
          <p:spPr>
            <a:xfrm>
              <a:off x="1999909" y="3078941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-0.9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F373B340-3434-485A-B81B-192DE14A384F}"/>
              </a:ext>
            </a:extLst>
          </p:cNvPr>
          <p:cNvGrpSpPr/>
          <p:nvPr/>
        </p:nvGrpSpPr>
        <p:grpSpPr>
          <a:xfrm>
            <a:off x="8497908" y="2802903"/>
            <a:ext cx="893783" cy="953742"/>
            <a:chOff x="2011939" y="2726911"/>
            <a:chExt cx="893783" cy="953742"/>
          </a:xfrm>
        </p:grpSpPr>
        <p:sp>
          <p:nvSpPr>
            <p:cNvPr id="158" name="Arrow: Down 157">
              <a:extLst>
                <a:ext uri="{FF2B5EF4-FFF2-40B4-BE49-F238E27FC236}">
                  <a16:creationId xmlns:a16="http://schemas.microsoft.com/office/drawing/2014/main" id="{1B23A9C5-5B5C-4E32-BFA4-46AA6D413B11}"/>
                </a:ext>
              </a:extLst>
            </p:cNvPr>
            <p:cNvSpPr/>
            <p:nvPr/>
          </p:nvSpPr>
          <p:spPr>
            <a:xfrm rot="10800000">
              <a:off x="2280411" y="2726911"/>
              <a:ext cx="360000" cy="684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AB95CD99-DB60-4ED3-B689-E4A82F5EF012}"/>
                </a:ext>
              </a:extLst>
            </p:cNvPr>
            <p:cNvSpPr txBox="1"/>
            <p:nvPr/>
          </p:nvSpPr>
          <p:spPr>
            <a:xfrm>
              <a:off x="2011939" y="3372876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-1.9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E80E74A-11DE-416C-9170-E474B207D075}"/>
              </a:ext>
            </a:extLst>
          </p:cNvPr>
          <p:cNvGrpSpPr/>
          <p:nvPr/>
        </p:nvGrpSpPr>
        <p:grpSpPr>
          <a:xfrm>
            <a:off x="7761599" y="3654007"/>
            <a:ext cx="900886" cy="1080000"/>
            <a:chOff x="7783096" y="3677323"/>
            <a:chExt cx="900886" cy="1080000"/>
          </a:xfrm>
        </p:grpSpPr>
        <p:sp>
          <p:nvSpPr>
            <p:cNvPr id="45" name="Arrow: Up 44">
              <a:extLst>
                <a:ext uri="{FF2B5EF4-FFF2-40B4-BE49-F238E27FC236}">
                  <a16:creationId xmlns:a16="http://schemas.microsoft.com/office/drawing/2014/main" id="{69BDE4B4-446C-4BF4-A691-2A20E6F1206B}"/>
                </a:ext>
              </a:extLst>
            </p:cNvPr>
            <p:cNvSpPr/>
            <p:nvPr/>
          </p:nvSpPr>
          <p:spPr>
            <a:xfrm>
              <a:off x="8323982" y="3677323"/>
              <a:ext cx="360000" cy="108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B0C5FC4C-C549-4A59-BFE3-C74F4AB37B21}"/>
                </a:ext>
              </a:extLst>
            </p:cNvPr>
            <p:cNvSpPr txBox="1"/>
            <p:nvPr/>
          </p:nvSpPr>
          <p:spPr>
            <a:xfrm>
              <a:off x="7783096" y="4356874"/>
              <a:ext cx="5507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3.0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7ACEBFD-D5DA-4799-AD6F-6A0D0A1AA2E0}"/>
              </a:ext>
            </a:extLst>
          </p:cNvPr>
          <p:cNvGrpSpPr/>
          <p:nvPr/>
        </p:nvGrpSpPr>
        <p:grpSpPr>
          <a:xfrm>
            <a:off x="8345479" y="4002833"/>
            <a:ext cx="669362" cy="635076"/>
            <a:chOff x="8306819" y="4018128"/>
            <a:chExt cx="669362" cy="635076"/>
          </a:xfrm>
        </p:grpSpPr>
        <p:sp>
          <p:nvSpPr>
            <p:cNvPr id="163" name="Arrow: Up 162">
              <a:extLst>
                <a:ext uri="{FF2B5EF4-FFF2-40B4-BE49-F238E27FC236}">
                  <a16:creationId xmlns:a16="http://schemas.microsoft.com/office/drawing/2014/main" id="{B34C0B29-A1E9-4B2A-A2DA-910E1C7496A2}"/>
                </a:ext>
              </a:extLst>
            </p:cNvPr>
            <p:cNvSpPr/>
            <p:nvPr/>
          </p:nvSpPr>
          <p:spPr>
            <a:xfrm>
              <a:off x="8616181" y="4018128"/>
              <a:ext cx="360000" cy="54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0" name="TextBox 179">
              <a:extLst>
                <a:ext uri="{FF2B5EF4-FFF2-40B4-BE49-F238E27FC236}">
                  <a16:creationId xmlns:a16="http://schemas.microsoft.com/office/drawing/2014/main" id="{5076CF3E-A392-4FDF-B879-BF0AFB0DCCA8}"/>
                </a:ext>
              </a:extLst>
            </p:cNvPr>
            <p:cNvSpPr txBox="1"/>
            <p:nvPr/>
          </p:nvSpPr>
          <p:spPr>
            <a:xfrm>
              <a:off x="8306819" y="4345427"/>
              <a:ext cx="4914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1.5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4B84A629-3489-4186-9920-B744A464BD2F}"/>
              </a:ext>
            </a:extLst>
          </p:cNvPr>
          <p:cNvGrpSpPr/>
          <p:nvPr/>
        </p:nvGrpSpPr>
        <p:grpSpPr>
          <a:xfrm>
            <a:off x="8722541" y="4135659"/>
            <a:ext cx="644943" cy="539540"/>
            <a:chOff x="8619712" y="4171006"/>
            <a:chExt cx="644943" cy="539540"/>
          </a:xfrm>
        </p:grpSpPr>
        <p:sp>
          <p:nvSpPr>
            <p:cNvPr id="164" name="Arrow: Up 163">
              <a:extLst>
                <a:ext uri="{FF2B5EF4-FFF2-40B4-BE49-F238E27FC236}">
                  <a16:creationId xmlns:a16="http://schemas.microsoft.com/office/drawing/2014/main" id="{EAC5A4FC-FC91-44C4-9609-000F56CABA2A}"/>
                </a:ext>
              </a:extLst>
            </p:cNvPr>
            <p:cNvSpPr/>
            <p:nvPr/>
          </p:nvSpPr>
          <p:spPr>
            <a:xfrm>
              <a:off x="8904655" y="4171006"/>
              <a:ext cx="360000" cy="396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D10FB081-48AF-470C-AEF1-D9A61FE84D39}"/>
                </a:ext>
              </a:extLst>
            </p:cNvPr>
            <p:cNvSpPr txBox="1"/>
            <p:nvPr/>
          </p:nvSpPr>
          <p:spPr>
            <a:xfrm>
              <a:off x="8619712" y="4402769"/>
              <a:ext cx="48201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1.1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6F5C0A7-EF58-444E-AC43-74A1B5F5351A}"/>
              </a:ext>
            </a:extLst>
          </p:cNvPr>
          <p:cNvGrpSpPr/>
          <p:nvPr/>
        </p:nvGrpSpPr>
        <p:grpSpPr>
          <a:xfrm>
            <a:off x="6153175" y="3537245"/>
            <a:ext cx="667224" cy="572649"/>
            <a:chOff x="5731681" y="3515983"/>
            <a:chExt cx="667224" cy="572649"/>
          </a:xfrm>
        </p:grpSpPr>
        <p:sp>
          <p:nvSpPr>
            <p:cNvPr id="165" name="Arrow: Up 164">
              <a:extLst>
                <a:ext uri="{FF2B5EF4-FFF2-40B4-BE49-F238E27FC236}">
                  <a16:creationId xmlns:a16="http://schemas.microsoft.com/office/drawing/2014/main" id="{C5E99277-C86A-4716-B34A-63E39F5D7995}"/>
                </a:ext>
              </a:extLst>
            </p:cNvPr>
            <p:cNvSpPr/>
            <p:nvPr/>
          </p:nvSpPr>
          <p:spPr>
            <a:xfrm>
              <a:off x="6038905" y="3515983"/>
              <a:ext cx="360000" cy="46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3" name="TextBox 182">
              <a:extLst>
                <a:ext uri="{FF2B5EF4-FFF2-40B4-BE49-F238E27FC236}">
                  <a16:creationId xmlns:a16="http://schemas.microsoft.com/office/drawing/2014/main" id="{A38277FA-4FB9-4CFD-8F55-FA855BD54779}"/>
                </a:ext>
              </a:extLst>
            </p:cNvPr>
            <p:cNvSpPr txBox="1"/>
            <p:nvPr/>
          </p:nvSpPr>
          <p:spPr>
            <a:xfrm>
              <a:off x="5731681" y="3780855"/>
              <a:ext cx="45093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257F802-33AA-467D-8456-9E7B38498D82}"/>
              </a:ext>
            </a:extLst>
          </p:cNvPr>
          <p:cNvGrpSpPr/>
          <p:nvPr/>
        </p:nvGrpSpPr>
        <p:grpSpPr>
          <a:xfrm>
            <a:off x="6504801" y="3686917"/>
            <a:ext cx="657183" cy="511736"/>
            <a:chOff x="6039191" y="3645603"/>
            <a:chExt cx="657183" cy="511736"/>
          </a:xfrm>
        </p:grpSpPr>
        <p:sp>
          <p:nvSpPr>
            <p:cNvPr id="166" name="Arrow: Up 165">
              <a:extLst>
                <a:ext uri="{FF2B5EF4-FFF2-40B4-BE49-F238E27FC236}">
                  <a16:creationId xmlns:a16="http://schemas.microsoft.com/office/drawing/2014/main" id="{418817A2-71EA-43D2-B566-34FABECB2D74}"/>
                </a:ext>
              </a:extLst>
            </p:cNvPr>
            <p:cNvSpPr/>
            <p:nvPr/>
          </p:nvSpPr>
          <p:spPr>
            <a:xfrm>
              <a:off x="6336374" y="3645603"/>
              <a:ext cx="360000" cy="36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80ED2332-2C37-46DB-AE12-A50BCA7558DD}"/>
                </a:ext>
              </a:extLst>
            </p:cNvPr>
            <p:cNvSpPr txBox="1"/>
            <p:nvPr/>
          </p:nvSpPr>
          <p:spPr>
            <a:xfrm>
              <a:off x="6039191" y="3849562"/>
              <a:ext cx="44631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56DCB123-E053-4DE6-A418-5218672AC437}"/>
              </a:ext>
            </a:extLst>
          </p:cNvPr>
          <p:cNvGrpSpPr/>
          <p:nvPr/>
        </p:nvGrpSpPr>
        <p:grpSpPr>
          <a:xfrm>
            <a:off x="6825345" y="3759138"/>
            <a:ext cx="658335" cy="490934"/>
            <a:chOff x="6307598" y="3713813"/>
            <a:chExt cx="658335" cy="490934"/>
          </a:xfrm>
        </p:grpSpPr>
        <p:sp>
          <p:nvSpPr>
            <p:cNvPr id="167" name="Arrow: Up 166">
              <a:extLst>
                <a:ext uri="{FF2B5EF4-FFF2-40B4-BE49-F238E27FC236}">
                  <a16:creationId xmlns:a16="http://schemas.microsoft.com/office/drawing/2014/main" id="{97CE4435-6716-4716-8CC3-CF0A3009205D}"/>
                </a:ext>
              </a:extLst>
            </p:cNvPr>
            <p:cNvSpPr/>
            <p:nvPr/>
          </p:nvSpPr>
          <p:spPr>
            <a:xfrm>
              <a:off x="6605933" y="3713813"/>
              <a:ext cx="360000" cy="360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10C184B9-BF9B-4F1E-B1EF-5CBD6E7CCC05}"/>
                </a:ext>
              </a:extLst>
            </p:cNvPr>
            <p:cNvSpPr txBox="1"/>
            <p:nvPr/>
          </p:nvSpPr>
          <p:spPr>
            <a:xfrm>
              <a:off x="6307598" y="3896970"/>
              <a:ext cx="4730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439FFEB-D2BF-479F-AFFD-E5F1548C3E8A}"/>
              </a:ext>
            </a:extLst>
          </p:cNvPr>
          <p:cNvGrpSpPr/>
          <p:nvPr/>
        </p:nvGrpSpPr>
        <p:grpSpPr>
          <a:xfrm>
            <a:off x="1941688" y="2869308"/>
            <a:ext cx="535142" cy="364459"/>
            <a:chOff x="2043418" y="2933520"/>
            <a:chExt cx="535142" cy="364459"/>
          </a:xfrm>
        </p:grpSpPr>
        <p:sp>
          <p:nvSpPr>
            <p:cNvPr id="168" name="Arrow: Up 167">
              <a:extLst>
                <a:ext uri="{FF2B5EF4-FFF2-40B4-BE49-F238E27FC236}">
                  <a16:creationId xmlns:a16="http://schemas.microsoft.com/office/drawing/2014/main" id="{98CAEDF6-3692-4EA0-BDB6-3B6A3B43B35B}"/>
                </a:ext>
              </a:extLst>
            </p:cNvPr>
            <p:cNvSpPr/>
            <p:nvPr/>
          </p:nvSpPr>
          <p:spPr>
            <a:xfrm>
              <a:off x="2218560" y="2933520"/>
              <a:ext cx="360000" cy="10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7" name="TextBox 186">
              <a:extLst>
                <a:ext uri="{FF2B5EF4-FFF2-40B4-BE49-F238E27FC236}">
                  <a16:creationId xmlns:a16="http://schemas.microsoft.com/office/drawing/2014/main" id="{4D467A3A-02D9-41E4-956D-57B5C9319904}"/>
                </a:ext>
              </a:extLst>
            </p:cNvPr>
            <p:cNvSpPr txBox="1"/>
            <p:nvPr/>
          </p:nvSpPr>
          <p:spPr>
            <a:xfrm>
              <a:off x="2043418" y="2990202"/>
              <a:ext cx="4286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D648786-23E7-4F34-A7E5-FE4DE1F37A2C}"/>
              </a:ext>
            </a:extLst>
          </p:cNvPr>
          <p:cNvGrpSpPr/>
          <p:nvPr/>
        </p:nvGrpSpPr>
        <p:grpSpPr>
          <a:xfrm>
            <a:off x="2338792" y="2936299"/>
            <a:ext cx="504155" cy="379769"/>
            <a:chOff x="2385476" y="2974510"/>
            <a:chExt cx="504155" cy="379769"/>
          </a:xfrm>
        </p:grpSpPr>
        <p:sp>
          <p:nvSpPr>
            <p:cNvPr id="169" name="Arrow: Up 168">
              <a:extLst>
                <a:ext uri="{FF2B5EF4-FFF2-40B4-BE49-F238E27FC236}">
                  <a16:creationId xmlns:a16="http://schemas.microsoft.com/office/drawing/2014/main" id="{56E0F16C-6E58-48C8-8090-771243BC519B}"/>
                </a:ext>
              </a:extLst>
            </p:cNvPr>
            <p:cNvSpPr/>
            <p:nvPr/>
          </p:nvSpPr>
          <p:spPr>
            <a:xfrm>
              <a:off x="2529631" y="2974510"/>
              <a:ext cx="360000" cy="144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8" name="TextBox 187">
              <a:extLst>
                <a:ext uri="{FF2B5EF4-FFF2-40B4-BE49-F238E27FC236}">
                  <a16:creationId xmlns:a16="http://schemas.microsoft.com/office/drawing/2014/main" id="{00F03D63-7956-4ACE-8286-77E06127E8DE}"/>
                </a:ext>
              </a:extLst>
            </p:cNvPr>
            <p:cNvSpPr txBox="1"/>
            <p:nvPr/>
          </p:nvSpPr>
          <p:spPr>
            <a:xfrm>
              <a:off x="2385476" y="3046502"/>
              <a:ext cx="4861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0.4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3F93EF-4702-4397-8432-A92DE623F95F}"/>
              </a:ext>
            </a:extLst>
          </p:cNvPr>
          <p:cNvGrpSpPr/>
          <p:nvPr/>
        </p:nvGrpSpPr>
        <p:grpSpPr>
          <a:xfrm>
            <a:off x="2707144" y="3021795"/>
            <a:ext cx="521381" cy="367746"/>
            <a:chOff x="2668550" y="3082790"/>
            <a:chExt cx="521381" cy="367746"/>
          </a:xfrm>
        </p:grpSpPr>
        <p:sp>
          <p:nvSpPr>
            <p:cNvPr id="170" name="Arrow: Up 169">
              <a:extLst>
                <a:ext uri="{FF2B5EF4-FFF2-40B4-BE49-F238E27FC236}">
                  <a16:creationId xmlns:a16="http://schemas.microsoft.com/office/drawing/2014/main" id="{9797E35F-148B-49DA-A4C0-62E2E653ADDC}"/>
                </a:ext>
              </a:extLst>
            </p:cNvPr>
            <p:cNvSpPr/>
            <p:nvPr/>
          </p:nvSpPr>
          <p:spPr>
            <a:xfrm>
              <a:off x="2829931" y="3082790"/>
              <a:ext cx="360000" cy="10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89" name="TextBox 188">
              <a:extLst>
                <a:ext uri="{FF2B5EF4-FFF2-40B4-BE49-F238E27FC236}">
                  <a16:creationId xmlns:a16="http://schemas.microsoft.com/office/drawing/2014/main" id="{400D1399-D945-42B2-A436-F849E9409A13}"/>
                </a:ext>
              </a:extLst>
            </p:cNvPr>
            <p:cNvSpPr txBox="1"/>
            <p:nvPr/>
          </p:nvSpPr>
          <p:spPr>
            <a:xfrm>
              <a:off x="2668550" y="3142759"/>
              <a:ext cx="5078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A8FD1C9B-B5D1-4470-8EC3-E36AE87E0E0B}"/>
              </a:ext>
            </a:extLst>
          </p:cNvPr>
          <p:cNvGrpSpPr/>
          <p:nvPr/>
        </p:nvGrpSpPr>
        <p:grpSpPr>
          <a:xfrm>
            <a:off x="3509236" y="2567751"/>
            <a:ext cx="657210" cy="562983"/>
            <a:chOff x="3501543" y="2668409"/>
            <a:chExt cx="657210" cy="562983"/>
          </a:xfrm>
        </p:grpSpPr>
        <p:sp>
          <p:nvSpPr>
            <p:cNvPr id="172" name="Arrow: Up 171">
              <a:extLst>
                <a:ext uri="{FF2B5EF4-FFF2-40B4-BE49-F238E27FC236}">
                  <a16:creationId xmlns:a16="http://schemas.microsoft.com/office/drawing/2014/main" id="{367DC5B6-ECB5-412A-B573-A325E8450A7E}"/>
                </a:ext>
              </a:extLst>
            </p:cNvPr>
            <p:cNvSpPr/>
            <p:nvPr/>
          </p:nvSpPr>
          <p:spPr>
            <a:xfrm>
              <a:off x="3798753" y="2668409"/>
              <a:ext cx="360000" cy="468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0" name="TextBox 189">
              <a:extLst>
                <a:ext uri="{FF2B5EF4-FFF2-40B4-BE49-F238E27FC236}">
                  <a16:creationId xmlns:a16="http://schemas.microsoft.com/office/drawing/2014/main" id="{B94EA01B-41A9-424E-9310-AD092CAB3138}"/>
                </a:ext>
              </a:extLst>
            </p:cNvPr>
            <p:cNvSpPr txBox="1"/>
            <p:nvPr/>
          </p:nvSpPr>
          <p:spPr>
            <a:xfrm>
              <a:off x="3501543" y="2923615"/>
              <a:ext cx="42033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0.9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55218830-0366-477B-BF8A-C61792823635}"/>
              </a:ext>
            </a:extLst>
          </p:cNvPr>
          <p:cNvGrpSpPr/>
          <p:nvPr/>
        </p:nvGrpSpPr>
        <p:grpSpPr>
          <a:xfrm>
            <a:off x="3783412" y="2787124"/>
            <a:ext cx="560468" cy="414008"/>
            <a:chOff x="3818864" y="2848135"/>
            <a:chExt cx="560468" cy="414008"/>
          </a:xfrm>
        </p:grpSpPr>
        <p:sp>
          <p:nvSpPr>
            <p:cNvPr id="173" name="Arrow: Up 172">
              <a:extLst>
                <a:ext uri="{FF2B5EF4-FFF2-40B4-BE49-F238E27FC236}">
                  <a16:creationId xmlns:a16="http://schemas.microsoft.com/office/drawing/2014/main" id="{E9B76E0A-403F-4FEF-91DB-F871C4D2B980}"/>
                </a:ext>
              </a:extLst>
            </p:cNvPr>
            <p:cNvSpPr/>
            <p:nvPr/>
          </p:nvSpPr>
          <p:spPr>
            <a:xfrm>
              <a:off x="4019332" y="2848135"/>
              <a:ext cx="360000" cy="216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1" name="TextBox 190">
              <a:extLst>
                <a:ext uri="{FF2B5EF4-FFF2-40B4-BE49-F238E27FC236}">
                  <a16:creationId xmlns:a16="http://schemas.microsoft.com/office/drawing/2014/main" id="{C79A618E-6F6B-4357-A04C-CFA58A1365E1}"/>
                </a:ext>
              </a:extLst>
            </p:cNvPr>
            <p:cNvSpPr txBox="1"/>
            <p:nvPr/>
          </p:nvSpPr>
          <p:spPr>
            <a:xfrm>
              <a:off x="3818864" y="2954366"/>
              <a:ext cx="4318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AA8382A-0CE7-4D1F-AFBD-0EE0DAD7873C}"/>
              </a:ext>
            </a:extLst>
          </p:cNvPr>
          <p:cNvGrpSpPr/>
          <p:nvPr/>
        </p:nvGrpSpPr>
        <p:grpSpPr>
          <a:xfrm>
            <a:off x="4057577" y="2840045"/>
            <a:ext cx="557734" cy="652176"/>
            <a:chOff x="4053335" y="2897790"/>
            <a:chExt cx="512282" cy="652176"/>
          </a:xfrm>
        </p:grpSpPr>
        <p:sp>
          <p:nvSpPr>
            <p:cNvPr id="192" name="TextBox 191">
              <a:extLst>
                <a:ext uri="{FF2B5EF4-FFF2-40B4-BE49-F238E27FC236}">
                  <a16:creationId xmlns:a16="http://schemas.microsoft.com/office/drawing/2014/main" id="{FABAD1F7-5DAC-48DD-895C-DA6BE4FA30B7}"/>
                </a:ext>
              </a:extLst>
            </p:cNvPr>
            <p:cNvSpPr txBox="1"/>
            <p:nvPr/>
          </p:nvSpPr>
          <p:spPr>
            <a:xfrm>
              <a:off x="4053335" y="3026746"/>
              <a:ext cx="38844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1.0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93" name="Arrow: Up 192">
              <a:extLst>
                <a:ext uri="{FF2B5EF4-FFF2-40B4-BE49-F238E27FC236}">
                  <a16:creationId xmlns:a16="http://schemas.microsoft.com/office/drawing/2014/main" id="{556ED0CA-E72D-42AF-A613-FAFBB764F91A}"/>
                </a:ext>
              </a:extLst>
            </p:cNvPr>
            <p:cNvSpPr/>
            <p:nvPr/>
          </p:nvSpPr>
          <p:spPr>
            <a:xfrm>
              <a:off x="4234955" y="2897790"/>
              <a:ext cx="330662" cy="216000"/>
            </a:xfrm>
            <a:prstGeom prst="upArrow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  <a:scene3d>
              <a:camera prst="orthographicFront">
                <a:rot lat="18900000" lon="3480000" rev="1800000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197" name="Arrow: Right 196">
            <a:extLst>
              <a:ext uri="{FF2B5EF4-FFF2-40B4-BE49-F238E27FC236}">
                <a16:creationId xmlns:a16="http://schemas.microsoft.com/office/drawing/2014/main" id="{6621E710-95BD-480D-80F1-1A63F663C171}"/>
              </a:ext>
            </a:extLst>
          </p:cNvPr>
          <p:cNvSpPr/>
          <p:nvPr/>
        </p:nvSpPr>
        <p:spPr>
          <a:xfrm>
            <a:off x="391037" y="3408803"/>
            <a:ext cx="360000" cy="230400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649F7A8A-858F-4D33-9BA6-2FEA16FC85EC}"/>
              </a:ext>
            </a:extLst>
          </p:cNvPr>
          <p:cNvSpPr txBox="1"/>
          <p:nvPr/>
        </p:nvSpPr>
        <p:spPr>
          <a:xfrm>
            <a:off x="565589" y="3654521"/>
            <a:ext cx="2884397" cy="344069"/>
          </a:xfrm>
          <a:prstGeom prst="rect">
            <a:avLst/>
          </a:prstGeom>
          <a:noFill/>
          <a:scene3d>
            <a:camera prst="orthographicFront">
              <a:rot lat="18900000" lon="3480000" rev="18000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900000" lon="3480000" rev="18000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</a:t>
            </a:r>
            <a:r>
              <a:rPr lang="de-CH" sz="16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21 </a:t>
            </a: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J year</a:t>
            </a:r>
            <a:r>
              <a:rPr lang="de-CH" sz="16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-1</a:t>
            </a: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07AAD47-7887-4DA7-9973-401E55397CD6}"/>
              </a:ext>
            </a:extLst>
          </p:cNvPr>
          <p:cNvGrpSpPr/>
          <p:nvPr/>
        </p:nvGrpSpPr>
        <p:grpSpPr>
          <a:xfrm>
            <a:off x="7090522" y="3256373"/>
            <a:ext cx="954366" cy="368163"/>
            <a:chOff x="2123141" y="3041023"/>
            <a:chExt cx="893783" cy="368163"/>
          </a:xfrm>
        </p:grpSpPr>
        <p:sp>
          <p:nvSpPr>
            <p:cNvPr id="66" name="Arrow: Down 65">
              <a:extLst>
                <a:ext uri="{FF2B5EF4-FFF2-40B4-BE49-F238E27FC236}">
                  <a16:creationId xmlns:a16="http://schemas.microsoft.com/office/drawing/2014/main" id="{352C7887-8B78-41AA-B564-859BE2E4C973}"/>
                </a:ext>
              </a:extLst>
            </p:cNvPr>
            <p:cNvSpPr/>
            <p:nvPr/>
          </p:nvSpPr>
          <p:spPr>
            <a:xfrm>
              <a:off x="2405999" y="3041023"/>
              <a:ext cx="337147" cy="72000"/>
            </a:xfrm>
            <a:prstGeom prst="downArrow">
              <a:avLst/>
            </a:prstGeom>
            <a:solidFill>
              <a:srgbClr val="962B4B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595F436-A194-4C39-91EA-E317D3CF5B18}"/>
                </a:ext>
              </a:extLst>
            </p:cNvPr>
            <p:cNvSpPr txBox="1"/>
            <p:nvPr/>
          </p:nvSpPr>
          <p:spPr>
            <a:xfrm>
              <a:off x="2123141" y="3101409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0.2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643E7538-C129-4AA3-A302-9708B5A1A133}"/>
              </a:ext>
            </a:extLst>
          </p:cNvPr>
          <p:cNvGrpSpPr/>
          <p:nvPr/>
        </p:nvGrpSpPr>
        <p:grpSpPr>
          <a:xfrm>
            <a:off x="6596425" y="3041908"/>
            <a:ext cx="893783" cy="473301"/>
            <a:chOff x="2004919" y="2910952"/>
            <a:chExt cx="893783" cy="473301"/>
          </a:xfrm>
        </p:grpSpPr>
        <p:sp>
          <p:nvSpPr>
            <p:cNvPr id="69" name="Arrow: Down 68">
              <a:extLst>
                <a:ext uri="{FF2B5EF4-FFF2-40B4-BE49-F238E27FC236}">
                  <a16:creationId xmlns:a16="http://schemas.microsoft.com/office/drawing/2014/main" id="{7A618E8C-4279-49C3-B6A2-04FAB3A03427}"/>
                </a:ext>
              </a:extLst>
            </p:cNvPr>
            <p:cNvSpPr/>
            <p:nvPr/>
          </p:nvSpPr>
          <p:spPr>
            <a:xfrm rot="10800000">
              <a:off x="2276400" y="2910952"/>
              <a:ext cx="360000" cy="180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EA6CE834-D31B-4BF0-94E6-F7F34B5CA2EE}"/>
                </a:ext>
              </a:extLst>
            </p:cNvPr>
            <p:cNvSpPr txBox="1"/>
            <p:nvPr/>
          </p:nvSpPr>
          <p:spPr>
            <a:xfrm>
              <a:off x="2004919" y="3076476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-0.5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2E4CEED0-D836-41DE-A44E-3B7A1AF25879}"/>
              </a:ext>
            </a:extLst>
          </p:cNvPr>
          <p:cNvGrpSpPr/>
          <p:nvPr/>
        </p:nvGrpSpPr>
        <p:grpSpPr>
          <a:xfrm>
            <a:off x="6060763" y="2998861"/>
            <a:ext cx="893783" cy="411464"/>
            <a:chOff x="2002726" y="3282858"/>
            <a:chExt cx="893783" cy="411464"/>
          </a:xfrm>
        </p:grpSpPr>
        <p:sp>
          <p:nvSpPr>
            <p:cNvPr id="72" name="Arrow: Down 71">
              <a:extLst>
                <a:ext uri="{FF2B5EF4-FFF2-40B4-BE49-F238E27FC236}">
                  <a16:creationId xmlns:a16="http://schemas.microsoft.com/office/drawing/2014/main" id="{83EE9AE7-1543-45CD-A9B0-E6EFDCFD534B}"/>
                </a:ext>
              </a:extLst>
            </p:cNvPr>
            <p:cNvSpPr/>
            <p:nvPr/>
          </p:nvSpPr>
          <p:spPr>
            <a:xfrm rot="10800000">
              <a:off x="2276400" y="3282858"/>
              <a:ext cx="360000" cy="108000"/>
            </a:xfrm>
            <a:prstGeom prst="downArrow">
              <a:avLst/>
            </a:prstGeom>
            <a:solidFill>
              <a:srgbClr val="305D90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A01929C0-D985-42A8-A460-D5FB8502DC61}"/>
                </a:ext>
              </a:extLst>
            </p:cNvPr>
            <p:cNvSpPr txBox="1"/>
            <p:nvPr/>
          </p:nvSpPr>
          <p:spPr>
            <a:xfrm>
              <a:off x="2002726" y="3386545"/>
              <a:ext cx="89378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400" dirty="0">
                  <a:ln w="3175">
                    <a:noFill/>
                  </a:ln>
                  <a:latin typeface="Calibri" panose="020F0502020204030204" pitchFamily="34" charset="0"/>
                  <a:cs typeface="Calibri" panose="020F0502020204030204" pitchFamily="34" charset="0"/>
                </a:rPr>
                <a:t>-0.3</a:t>
              </a:r>
              <a:endParaRPr lang="en-GB" sz="1400" dirty="0">
                <a:ln w="3175">
                  <a:noFill/>
                </a:ln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</p:grpSp>
      <p:sp>
        <p:nvSpPr>
          <p:cNvPr id="88" name="Arrow: Right 87">
            <a:extLst>
              <a:ext uri="{FF2B5EF4-FFF2-40B4-BE49-F238E27FC236}">
                <a16:creationId xmlns:a16="http://schemas.microsoft.com/office/drawing/2014/main" id="{C2174D94-A503-4569-A8E9-9F7666879B47}"/>
              </a:ext>
            </a:extLst>
          </p:cNvPr>
          <p:cNvSpPr/>
          <p:nvPr/>
        </p:nvSpPr>
        <p:spPr>
          <a:xfrm>
            <a:off x="2319986" y="3787626"/>
            <a:ext cx="360000" cy="230400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0C61949-1FF1-40B1-8CCC-FDD24FA0057E}"/>
              </a:ext>
            </a:extLst>
          </p:cNvPr>
          <p:cNvSpPr txBox="1"/>
          <p:nvPr/>
        </p:nvSpPr>
        <p:spPr>
          <a:xfrm>
            <a:off x="2494538" y="4033344"/>
            <a:ext cx="2884397" cy="344069"/>
          </a:xfrm>
          <a:prstGeom prst="rect">
            <a:avLst/>
          </a:prstGeom>
          <a:noFill/>
          <a:scene3d>
            <a:camera prst="orthographicFront">
              <a:rot lat="18900000" lon="3480000" rev="18000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900000" lon="3480000" rev="18000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Heat uptake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1" name="Arrow: Right 90">
            <a:extLst>
              <a:ext uri="{FF2B5EF4-FFF2-40B4-BE49-F238E27FC236}">
                <a16:creationId xmlns:a16="http://schemas.microsoft.com/office/drawing/2014/main" id="{0B33CB66-78BA-457F-A9D7-CBEEC7B5F27B}"/>
              </a:ext>
            </a:extLst>
          </p:cNvPr>
          <p:cNvSpPr/>
          <p:nvPr/>
        </p:nvSpPr>
        <p:spPr>
          <a:xfrm>
            <a:off x="4240226" y="4183866"/>
            <a:ext cx="360000" cy="230400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45081958-E14C-44D1-ACCA-AC168B5DCE73}"/>
              </a:ext>
            </a:extLst>
          </p:cNvPr>
          <p:cNvSpPr txBox="1"/>
          <p:nvPr/>
        </p:nvSpPr>
        <p:spPr>
          <a:xfrm>
            <a:off x="4414778" y="4429584"/>
            <a:ext cx="2884397" cy="344069"/>
          </a:xfrm>
          <a:prstGeom prst="rect">
            <a:avLst/>
          </a:prstGeom>
          <a:noFill/>
          <a:scene3d>
            <a:camera prst="orthographicFront">
              <a:rot lat="18900000" lon="3480000" rev="18000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900000" lon="3480000" rev="18000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Heat loss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4" name="Arrow: Right 93">
            <a:extLst>
              <a:ext uri="{FF2B5EF4-FFF2-40B4-BE49-F238E27FC236}">
                <a16:creationId xmlns:a16="http://schemas.microsoft.com/office/drawing/2014/main" id="{2F5ED4D4-3591-4EA2-A333-4946A49DE984}"/>
              </a:ext>
            </a:extLst>
          </p:cNvPr>
          <p:cNvSpPr/>
          <p:nvPr/>
        </p:nvSpPr>
        <p:spPr>
          <a:xfrm>
            <a:off x="6147403" y="4567044"/>
            <a:ext cx="360000" cy="230400"/>
          </a:xfrm>
          <a:prstGeom prst="rightArrow">
            <a:avLst/>
          </a:prstGeom>
          <a:solidFill>
            <a:schemeClr val="bg1">
              <a:lumMod val="50000"/>
            </a:schemeClr>
          </a:solidFill>
          <a:ln>
            <a:noFill/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8826DEB4-CA17-4003-9CFA-BFF4CD2A1456}"/>
              </a:ext>
            </a:extLst>
          </p:cNvPr>
          <p:cNvSpPr txBox="1"/>
          <p:nvPr/>
        </p:nvSpPr>
        <p:spPr>
          <a:xfrm>
            <a:off x="6321955" y="4812762"/>
            <a:ext cx="2884397" cy="344069"/>
          </a:xfrm>
          <a:prstGeom prst="rect">
            <a:avLst/>
          </a:prstGeom>
          <a:noFill/>
          <a:scene3d>
            <a:camera prst="orthographicFront">
              <a:rot lat="18900000" lon="3480000" rev="18000000"/>
            </a:camera>
            <a:lightRig rig="threePt" dir="t"/>
          </a:scene3d>
        </p:spPr>
        <p:txBody>
          <a:bodyPr wrap="square" rtlCol="0">
            <a:spAutoFit/>
            <a:scene3d>
              <a:camera prst="orthographicFront">
                <a:rot lat="18900000" lon="3480000" rev="18000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Heat transport</a:t>
            </a:r>
          </a:p>
        </p:txBody>
      </p:sp>
    </p:spTree>
    <p:extLst>
      <p:ext uri="{BB962C8B-B14F-4D97-AF65-F5344CB8AC3E}">
        <p14:creationId xmlns:p14="http://schemas.microsoft.com/office/powerpoint/2010/main" val="14474963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9CCC96B2-7653-43B9-A815-3347C9F3B00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01" y="793860"/>
            <a:ext cx="12192000" cy="5040923"/>
          </a:xfrm>
          <a:prstGeom prst="rect">
            <a:avLst/>
          </a:prstGeom>
          <a:scene3d>
            <a:camera prst="orthographicFront">
              <a:rot lat="18900000" lon="3480000" rev="18000000"/>
            </a:camera>
            <a:lightRig rig="threePt" dir="t"/>
          </a:scene3d>
        </p:spPr>
      </p:pic>
      <p:grpSp>
        <p:nvGrpSpPr>
          <p:cNvPr id="97" name="Group 96">
            <a:extLst>
              <a:ext uri="{FF2B5EF4-FFF2-40B4-BE49-F238E27FC236}">
                <a16:creationId xmlns:a16="http://schemas.microsoft.com/office/drawing/2014/main" id="{94AEDBAF-84EC-47BC-86ED-E8E4CB37A8C5}"/>
              </a:ext>
            </a:extLst>
          </p:cNvPr>
          <p:cNvGrpSpPr/>
          <p:nvPr/>
        </p:nvGrpSpPr>
        <p:grpSpPr>
          <a:xfrm>
            <a:off x="5018439" y="2686849"/>
            <a:ext cx="1176515" cy="1403285"/>
            <a:chOff x="1934588" y="2502715"/>
            <a:chExt cx="1176515" cy="1403285"/>
          </a:xfrm>
        </p:grpSpPr>
        <p:sp>
          <p:nvSpPr>
            <p:cNvPr id="98" name="Arrow: Down 97">
              <a:extLst>
                <a:ext uri="{FF2B5EF4-FFF2-40B4-BE49-F238E27FC236}">
                  <a16:creationId xmlns:a16="http://schemas.microsoft.com/office/drawing/2014/main" id="{A16800B7-285B-4139-9AED-7EF5123FE457}"/>
                </a:ext>
              </a:extLst>
            </p:cNvPr>
            <p:cNvSpPr/>
            <p:nvPr/>
          </p:nvSpPr>
          <p:spPr>
            <a:xfrm>
              <a:off x="2406000" y="2754000"/>
              <a:ext cx="230400" cy="1152000"/>
            </a:xfrm>
            <a:prstGeom prst="downArrow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ln w="1270">
                  <a:noFill/>
                </a:ln>
              </a:endParaRPr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07B4E7B5-BFC6-440C-8C60-27D7A99298DC}"/>
                </a:ext>
              </a:extLst>
            </p:cNvPr>
            <p:cNvSpPr txBox="1"/>
            <p:nvPr/>
          </p:nvSpPr>
          <p:spPr>
            <a:xfrm>
              <a:off x="1934588" y="2502715"/>
              <a:ext cx="1176515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1270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Thermal-only: 3.2</a:t>
              </a:r>
              <a:endParaRPr lang="en-GB" sz="1000" dirty="0">
                <a:ln w="1270">
                  <a:noFill/>
                </a:ln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C7FCD899-7415-49FA-816A-4F449E26414C}"/>
              </a:ext>
            </a:extLst>
          </p:cNvPr>
          <p:cNvGrpSpPr/>
          <p:nvPr/>
        </p:nvGrpSpPr>
        <p:grpSpPr>
          <a:xfrm>
            <a:off x="4539729" y="2177940"/>
            <a:ext cx="994767" cy="1718357"/>
            <a:chOff x="2024901" y="2511643"/>
            <a:chExt cx="994767" cy="1718357"/>
          </a:xfrm>
        </p:grpSpPr>
        <p:sp>
          <p:nvSpPr>
            <p:cNvPr id="110" name="Arrow: Down 109">
              <a:extLst>
                <a:ext uri="{FF2B5EF4-FFF2-40B4-BE49-F238E27FC236}">
                  <a16:creationId xmlns:a16="http://schemas.microsoft.com/office/drawing/2014/main" id="{6B74DA03-F173-4E3E-8F54-3A4E41A60022}"/>
                </a:ext>
              </a:extLst>
            </p:cNvPr>
            <p:cNvSpPr/>
            <p:nvPr/>
          </p:nvSpPr>
          <p:spPr>
            <a:xfrm>
              <a:off x="2406000" y="2754000"/>
              <a:ext cx="230400" cy="1476000"/>
            </a:xfrm>
            <a:prstGeom prst="downArrow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ln w="1270">
                  <a:noFill/>
                </a:ln>
              </a:endParaRP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15A1A5CB-3601-4F0D-B2F9-1D58AD025C2C}"/>
                </a:ext>
              </a:extLst>
            </p:cNvPr>
            <p:cNvSpPr txBox="1"/>
            <p:nvPr/>
          </p:nvSpPr>
          <p:spPr>
            <a:xfrm>
              <a:off x="2024901" y="2511643"/>
              <a:ext cx="99476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1270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Wind-only: 4.1</a:t>
              </a:r>
              <a:endParaRPr lang="en-GB" sz="1000" dirty="0">
                <a:ln w="1270">
                  <a:noFill/>
                </a:ln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2" name="Group 111">
            <a:extLst>
              <a:ext uri="{FF2B5EF4-FFF2-40B4-BE49-F238E27FC236}">
                <a16:creationId xmlns:a16="http://schemas.microsoft.com/office/drawing/2014/main" id="{E2A32B3A-E849-433D-865A-60BE1A18055C}"/>
              </a:ext>
            </a:extLst>
          </p:cNvPr>
          <p:cNvGrpSpPr/>
          <p:nvPr/>
        </p:nvGrpSpPr>
        <p:grpSpPr>
          <a:xfrm>
            <a:off x="3915784" y="1173016"/>
            <a:ext cx="1073109" cy="2758392"/>
            <a:chOff x="1892769" y="2515608"/>
            <a:chExt cx="1073109" cy="2758392"/>
          </a:xfrm>
        </p:grpSpPr>
        <p:sp>
          <p:nvSpPr>
            <p:cNvPr id="113" name="Arrow: Down 112">
              <a:extLst>
                <a:ext uri="{FF2B5EF4-FFF2-40B4-BE49-F238E27FC236}">
                  <a16:creationId xmlns:a16="http://schemas.microsoft.com/office/drawing/2014/main" id="{A155A311-3B35-49DC-84E4-A6DAAE814CE0}"/>
                </a:ext>
              </a:extLst>
            </p:cNvPr>
            <p:cNvSpPr/>
            <p:nvPr/>
          </p:nvSpPr>
          <p:spPr>
            <a:xfrm>
              <a:off x="2406000" y="2754000"/>
              <a:ext cx="230400" cy="2520000"/>
            </a:xfrm>
            <a:prstGeom prst="downArrow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D92AAC86-E7B6-4347-BEAD-037737ACD201}"/>
                </a:ext>
              </a:extLst>
            </p:cNvPr>
            <p:cNvSpPr txBox="1"/>
            <p:nvPr/>
          </p:nvSpPr>
          <p:spPr>
            <a:xfrm>
              <a:off x="1892769" y="2515608"/>
              <a:ext cx="1073109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3175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Full forcing: 7.0</a:t>
              </a:r>
              <a:endParaRPr lang="en-GB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190BAF15-C109-4E72-AE0D-67A0117C2FC2}"/>
              </a:ext>
            </a:extLst>
          </p:cNvPr>
          <p:cNvGrpSpPr/>
          <p:nvPr/>
        </p:nvGrpSpPr>
        <p:grpSpPr>
          <a:xfrm>
            <a:off x="2892018" y="2384725"/>
            <a:ext cx="893783" cy="528981"/>
            <a:chOff x="2072095" y="2513019"/>
            <a:chExt cx="893783" cy="528981"/>
          </a:xfrm>
        </p:grpSpPr>
        <p:sp>
          <p:nvSpPr>
            <p:cNvPr id="134" name="Arrow: Down 133">
              <a:extLst>
                <a:ext uri="{FF2B5EF4-FFF2-40B4-BE49-F238E27FC236}">
                  <a16:creationId xmlns:a16="http://schemas.microsoft.com/office/drawing/2014/main" id="{C49A13CC-EF10-420E-9C5E-117585F0E545}"/>
                </a:ext>
              </a:extLst>
            </p:cNvPr>
            <p:cNvSpPr/>
            <p:nvPr/>
          </p:nvSpPr>
          <p:spPr>
            <a:xfrm>
              <a:off x="2406000" y="2754000"/>
              <a:ext cx="230400" cy="288000"/>
            </a:xfrm>
            <a:prstGeom prst="downArrow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C2993AC7-FFB2-4E72-B684-EB1E54EAFF76}"/>
                </a:ext>
              </a:extLst>
            </p:cNvPr>
            <p:cNvSpPr txBox="1"/>
            <p:nvPr/>
          </p:nvSpPr>
          <p:spPr>
            <a:xfrm>
              <a:off x="2072095" y="2513019"/>
              <a:ext cx="893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3175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0.8</a:t>
              </a:r>
              <a:endParaRPr lang="en-GB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057D8043-0ED0-42C5-9AE9-065676A9F4E7}"/>
              </a:ext>
            </a:extLst>
          </p:cNvPr>
          <p:cNvGrpSpPr/>
          <p:nvPr/>
        </p:nvGrpSpPr>
        <p:grpSpPr>
          <a:xfrm>
            <a:off x="2651480" y="2511256"/>
            <a:ext cx="893783" cy="326764"/>
            <a:chOff x="2069884" y="2523563"/>
            <a:chExt cx="893783" cy="302437"/>
          </a:xfrm>
        </p:grpSpPr>
        <p:sp>
          <p:nvSpPr>
            <p:cNvPr id="137" name="Arrow: Down 136">
              <a:extLst>
                <a:ext uri="{FF2B5EF4-FFF2-40B4-BE49-F238E27FC236}">
                  <a16:creationId xmlns:a16="http://schemas.microsoft.com/office/drawing/2014/main" id="{C231D0F5-D62F-48E5-89CC-33022C5243E2}"/>
                </a:ext>
              </a:extLst>
            </p:cNvPr>
            <p:cNvSpPr/>
            <p:nvPr/>
          </p:nvSpPr>
          <p:spPr>
            <a:xfrm>
              <a:off x="2406000" y="2754000"/>
              <a:ext cx="230400" cy="72000"/>
            </a:xfrm>
            <a:prstGeom prst="downArrow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/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F9C1E6AD-1A71-4AF3-8BDC-7F63B53D86A9}"/>
                </a:ext>
              </a:extLst>
            </p:cNvPr>
            <p:cNvSpPr txBox="1"/>
            <p:nvPr/>
          </p:nvSpPr>
          <p:spPr>
            <a:xfrm>
              <a:off x="2069884" y="2523563"/>
              <a:ext cx="893783" cy="2278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3175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0.2</a:t>
              </a:r>
              <a:endParaRPr lang="en-GB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226FFB03-5A3A-4F2F-9DE2-9F85A1F7DB19}"/>
              </a:ext>
            </a:extLst>
          </p:cNvPr>
          <p:cNvGrpSpPr/>
          <p:nvPr/>
        </p:nvGrpSpPr>
        <p:grpSpPr>
          <a:xfrm>
            <a:off x="2449782" y="2219126"/>
            <a:ext cx="893783" cy="490392"/>
            <a:chOff x="2072095" y="2515608"/>
            <a:chExt cx="893783" cy="490392"/>
          </a:xfrm>
        </p:grpSpPr>
        <p:sp>
          <p:nvSpPr>
            <p:cNvPr id="140" name="Arrow: Down 139">
              <a:extLst>
                <a:ext uri="{FF2B5EF4-FFF2-40B4-BE49-F238E27FC236}">
                  <a16:creationId xmlns:a16="http://schemas.microsoft.com/office/drawing/2014/main" id="{2EB53091-3C0B-4066-A920-8CF6AF28A9EC}"/>
                </a:ext>
              </a:extLst>
            </p:cNvPr>
            <p:cNvSpPr/>
            <p:nvPr/>
          </p:nvSpPr>
          <p:spPr>
            <a:xfrm>
              <a:off x="2406000" y="2754000"/>
              <a:ext cx="230400" cy="252000"/>
            </a:xfrm>
            <a:prstGeom prst="downArrow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/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E7D7F5CA-7873-430B-A1FC-FCDA82EE21BC}"/>
                </a:ext>
              </a:extLst>
            </p:cNvPr>
            <p:cNvSpPr txBox="1"/>
            <p:nvPr/>
          </p:nvSpPr>
          <p:spPr>
            <a:xfrm>
              <a:off x="2072095" y="2515608"/>
              <a:ext cx="893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3175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0.7</a:t>
              </a:r>
            </a:p>
          </p:txBody>
        </p: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3DDF82FE-144E-45EE-BBFF-D04C410A8BBA}"/>
              </a:ext>
            </a:extLst>
          </p:cNvPr>
          <p:cNvGrpSpPr/>
          <p:nvPr/>
        </p:nvGrpSpPr>
        <p:grpSpPr>
          <a:xfrm>
            <a:off x="6659436" y="2998371"/>
            <a:ext cx="893783" cy="316891"/>
            <a:chOff x="2072095" y="2509109"/>
            <a:chExt cx="893783" cy="316891"/>
          </a:xfrm>
        </p:grpSpPr>
        <p:sp>
          <p:nvSpPr>
            <p:cNvPr id="143" name="Arrow: Down 142">
              <a:extLst>
                <a:ext uri="{FF2B5EF4-FFF2-40B4-BE49-F238E27FC236}">
                  <a16:creationId xmlns:a16="http://schemas.microsoft.com/office/drawing/2014/main" id="{7FCE1948-C021-4E30-A6F9-3F30EDE518CE}"/>
                </a:ext>
              </a:extLst>
            </p:cNvPr>
            <p:cNvSpPr/>
            <p:nvPr/>
          </p:nvSpPr>
          <p:spPr>
            <a:xfrm>
              <a:off x="2406000" y="2754000"/>
              <a:ext cx="230400" cy="72000"/>
            </a:xfrm>
            <a:prstGeom prst="downArrow">
              <a:avLst/>
            </a:prstGeom>
            <a:solidFill>
              <a:schemeClr val="accent2"/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/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94DC7786-5895-4B87-9350-A618BAB25EB5}"/>
                </a:ext>
              </a:extLst>
            </p:cNvPr>
            <p:cNvSpPr txBox="1"/>
            <p:nvPr/>
          </p:nvSpPr>
          <p:spPr>
            <a:xfrm>
              <a:off x="2072095" y="2509109"/>
              <a:ext cx="893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3175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0.2</a:t>
              </a:r>
              <a:endParaRPr lang="en-GB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3E28FF72-2700-44DB-81D3-EAC885D6A1EC}"/>
              </a:ext>
            </a:extLst>
          </p:cNvPr>
          <p:cNvGrpSpPr/>
          <p:nvPr/>
        </p:nvGrpSpPr>
        <p:grpSpPr>
          <a:xfrm>
            <a:off x="6314620" y="2830022"/>
            <a:ext cx="893783" cy="417205"/>
            <a:chOff x="2072095" y="2516795"/>
            <a:chExt cx="893783" cy="417205"/>
          </a:xfrm>
        </p:grpSpPr>
        <p:sp>
          <p:nvSpPr>
            <p:cNvPr id="146" name="Arrow: Down 145">
              <a:extLst>
                <a:ext uri="{FF2B5EF4-FFF2-40B4-BE49-F238E27FC236}">
                  <a16:creationId xmlns:a16="http://schemas.microsoft.com/office/drawing/2014/main" id="{1F30EF4E-F57D-43B0-8238-8827A1AD5173}"/>
                </a:ext>
              </a:extLst>
            </p:cNvPr>
            <p:cNvSpPr/>
            <p:nvPr/>
          </p:nvSpPr>
          <p:spPr>
            <a:xfrm rot="10800000">
              <a:off x="2406000" y="2754000"/>
              <a:ext cx="230400" cy="18000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/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7EB38960-1F53-42DD-99D1-3784D94E3976}"/>
                </a:ext>
              </a:extLst>
            </p:cNvPr>
            <p:cNvSpPr txBox="1"/>
            <p:nvPr/>
          </p:nvSpPr>
          <p:spPr>
            <a:xfrm>
              <a:off x="2072095" y="2516795"/>
              <a:ext cx="893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3175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-0.5</a:t>
              </a:r>
              <a:endParaRPr lang="en-GB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48" name="Group 147">
            <a:extLst>
              <a:ext uri="{FF2B5EF4-FFF2-40B4-BE49-F238E27FC236}">
                <a16:creationId xmlns:a16="http://schemas.microsoft.com/office/drawing/2014/main" id="{D6261630-4312-473C-883A-1933234C94B8}"/>
              </a:ext>
            </a:extLst>
          </p:cNvPr>
          <p:cNvGrpSpPr/>
          <p:nvPr/>
        </p:nvGrpSpPr>
        <p:grpSpPr>
          <a:xfrm>
            <a:off x="5955588" y="2797280"/>
            <a:ext cx="893783" cy="346392"/>
            <a:chOff x="2072095" y="2515608"/>
            <a:chExt cx="893783" cy="346392"/>
          </a:xfrm>
        </p:grpSpPr>
        <p:sp>
          <p:nvSpPr>
            <p:cNvPr id="149" name="Arrow: Down 148">
              <a:extLst>
                <a:ext uri="{FF2B5EF4-FFF2-40B4-BE49-F238E27FC236}">
                  <a16:creationId xmlns:a16="http://schemas.microsoft.com/office/drawing/2014/main" id="{2377A96A-8514-4983-8DFC-81F5665A6D0A}"/>
                </a:ext>
              </a:extLst>
            </p:cNvPr>
            <p:cNvSpPr/>
            <p:nvPr/>
          </p:nvSpPr>
          <p:spPr>
            <a:xfrm rot="10800000">
              <a:off x="2406000" y="2754000"/>
              <a:ext cx="230400" cy="10800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>
                <a:ln w="1270">
                  <a:noFill/>
                </a:ln>
              </a:endParaRPr>
            </a:p>
          </p:txBody>
        </p:sp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id="{9CCCE3FC-7BA8-411E-81DB-E4B4353D5BFB}"/>
                </a:ext>
              </a:extLst>
            </p:cNvPr>
            <p:cNvSpPr txBox="1"/>
            <p:nvPr/>
          </p:nvSpPr>
          <p:spPr>
            <a:xfrm>
              <a:off x="2072095" y="2515608"/>
              <a:ext cx="893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1270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-0.3</a:t>
              </a:r>
              <a:endParaRPr lang="en-GB" sz="1000" dirty="0">
                <a:ln w="1270">
                  <a:noFill/>
                </a:ln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ACDA289B-335A-4AA0-82AC-BF8C4866B03A}"/>
              </a:ext>
            </a:extLst>
          </p:cNvPr>
          <p:cNvGrpSpPr/>
          <p:nvPr/>
        </p:nvGrpSpPr>
        <p:grpSpPr>
          <a:xfrm>
            <a:off x="9145581" y="3106592"/>
            <a:ext cx="954366" cy="599144"/>
            <a:chOff x="2072095" y="2711664"/>
            <a:chExt cx="893783" cy="599144"/>
          </a:xfrm>
        </p:grpSpPr>
        <p:sp>
          <p:nvSpPr>
            <p:cNvPr id="152" name="Arrow: Down 151">
              <a:extLst>
                <a:ext uri="{FF2B5EF4-FFF2-40B4-BE49-F238E27FC236}">
                  <a16:creationId xmlns:a16="http://schemas.microsoft.com/office/drawing/2014/main" id="{73C0E6A0-92BC-4035-B17A-A49F90BD9DF6}"/>
                </a:ext>
              </a:extLst>
            </p:cNvPr>
            <p:cNvSpPr/>
            <p:nvPr/>
          </p:nvSpPr>
          <p:spPr>
            <a:xfrm rot="10800000">
              <a:off x="2406000" y="2711664"/>
              <a:ext cx="230400" cy="36000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5658092D-4EB4-496E-AEC3-32A151C2CC77}"/>
                </a:ext>
              </a:extLst>
            </p:cNvPr>
            <p:cNvSpPr txBox="1"/>
            <p:nvPr/>
          </p:nvSpPr>
          <p:spPr>
            <a:xfrm>
              <a:off x="2072095" y="3064587"/>
              <a:ext cx="893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3175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-1.0</a:t>
              </a:r>
              <a:endParaRPr lang="en-GB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6B2B66F2-31C4-423D-A634-38E211C08D7F}"/>
              </a:ext>
            </a:extLst>
          </p:cNvPr>
          <p:cNvGrpSpPr/>
          <p:nvPr/>
        </p:nvGrpSpPr>
        <p:grpSpPr>
          <a:xfrm>
            <a:off x="8833194" y="3219429"/>
            <a:ext cx="893783" cy="566231"/>
            <a:chOff x="2072095" y="2766952"/>
            <a:chExt cx="893783" cy="566231"/>
          </a:xfrm>
        </p:grpSpPr>
        <p:sp>
          <p:nvSpPr>
            <p:cNvPr id="155" name="Arrow: Down 154">
              <a:extLst>
                <a:ext uri="{FF2B5EF4-FFF2-40B4-BE49-F238E27FC236}">
                  <a16:creationId xmlns:a16="http://schemas.microsoft.com/office/drawing/2014/main" id="{769BA2FC-77BF-49DC-A2D9-536D836A4F68}"/>
                </a:ext>
              </a:extLst>
            </p:cNvPr>
            <p:cNvSpPr/>
            <p:nvPr/>
          </p:nvSpPr>
          <p:spPr>
            <a:xfrm rot="10800000">
              <a:off x="2406000" y="2766952"/>
              <a:ext cx="230400" cy="32400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/>
            </a:p>
          </p:txBody>
        </p:sp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id="{ED2FB271-A3DB-455E-A139-E63AF5D1DBDB}"/>
                </a:ext>
              </a:extLst>
            </p:cNvPr>
            <p:cNvSpPr txBox="1"/>
            <p:nvPr/>
          </p:nvSpPr>
          <p:spPr>
            <a:xfrm>
              <a:off x="2072095" y="3086962"/>
              <a:ext cx="893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3175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-0.9</a:t>
              </a:r>
              <a:endParaRPr lang="en-GB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57" name="Group 156">
            <a:extLst>
              <a:ext uri="{FF2B5EF4-FFF2-40B4-BE49-F238E27FC236}">
                <a16:creationId xmlns:a16="http://schemas.microsoft.com/office/drawing/2014/main" id="{F373B340-3434-485A-B81B-192DE14A384F}"/>
              </a:ext>
            </a:extLst>
          </p:cNvPr>
          <p:cNvGrpSpPr/>
          <p:nvPr/>
        </p:nvGrpSpPr>
        <p:grpSpPr>
          <a:xfrm>
            <a:off x="8488938" y="2745570"/>
            <a:ext cx="893783" cy="928278"/>
            <a:chOff x="2072095" y="2706858"/>
            <a:chExt cx="893783" cy="928278"/>
          </a:xfrm>
        </p:grpSpPr>
        <p:sp>
          <p:nvSpPr>
            <p:cNvPr id="158" name="Arrow: Down 157">
              <a:extLst>
                <a:ext uri="{FF2B5EF4-FFF2-40B4-BE49-F238E27FC236}">
                  <a16:creationId xmlns:a16="http://schemas.microsoft.com/office/drawing/2014/main" id="{1B23A9C5-5B5C-4E32-BFA4-46AA6D413B11}"/>
                </a:ext>
              </a:extLst>
            </p:cNvPr>
            <p:cNvSpPr/>
            <p:nvPr/>
          </p:nvSpPr>
          <p:spPr>
            <a:xfrm rot="10800000">
              <a:off x="2406000" y="2706858"/>
              <a:ext cx="230400" cy="684000"/>
            </a:xfrm>
            <a:prstGeom prst="downArrow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  <a:scene3d>
              <a:camera prst="orthographicFront">
                <a:rot lat="480000" lon="3480000" rev="0"/>
              </a:camera>
              <a:lightRig rig="threePt" dir="t"/>
            </a:scene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000" dirty="0"/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AB95CD99-DB60-4ED3-B689-E4A82F5EF012}"/>
                </a:ext>
              </a:extLst>
            </p:cNvPr>
            <p:cNvSpPr txBox="1"/>
            <p:nvPr/>
          </p:nvSpPr>
          <p:spPr>
            <a:xfrm>
              <a:off x="2072095" y="3388915"/>
              <a:ext cx="893783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de-CH" sz="1000" dirty="0">
                  <a:ln w="3175">
                    <a:noFill/>
                  </a:ln>
                  <a:latin typeface="Arial" panose="020B0604020202020204" pitchFamily="34" charset="0"/>
                  <a:cs typeface="Arial" panose="020B0604020202020204" pitchFamily="34" charset="0"/>
                </a:rPr>
                <a:t>-1.9</a:t>
              </a:r>
              <a:endParaRPr lang="en-GB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45" name="Arrow: Up 44">
            <a:extLst>
              <a:ext uri="{FF2B5EF4-FFF2-40B4-BE49-F238E27FC236}">
                <a16:creationId xmlns:a16="http://schemas.microsoft.com/office/drawing/2014/main" id="{69BDE4B4-446C-4BF4-A691-2A20E6F1206B}"/>
              </a:ext>
            </a:extLst>
          </p:cNvPr>
          <p:cNvSpPr/>
          <p:nvPr/>
        </p:nvSpPr>
        <p:spPr>
          <a:xfrm>
            <a:off x="8323982" y="3665371"/>
            <a:ext cx="230400" cy="1080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3" name="Arrow: Up 162">
            <a:extLst>
              <a:ext uri="{FF2B5EF4-FFF2-40B4-BE49-F238E27FC236}">
                <a16:creationId xmlns:a16="http://schemas.microsoft.com/office/drawing/2014/main" id="{B34C0B29-A1E9-4B2A-A2DA-910E1C7496A2}"/>
              </a:ext>
            </a:extLst>
          </p:cNvPr>
          <p:cNvSpPr/>
          <p:nvPr/>
        </p:nvSpPr>
        <p:spPr>
          <a:xfrm>
            <a:off x="8616181" y="4006176"/>
            <a:ext cx="230400" cy="540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4" name="Arrow: Up 163">
            <a:extLst>
              <a:ext uri="{FF2B5EF4-FFF2-40B4-BE49-F238E27FC236}">
                <a16:creationId xmlns:a16="http://schemas.microsoft.com/office/drawing/2014/main" id="{EAC5A4FC-FC91-44C4-9609-000F56CABA2A}"/>
              </a:ext>
            </a:extLst>
          </p:cNvPr>
          <p:cNvSpPr/>
          <p:nvPr/>
        </p:nvSpPr>
        <p:spPr>
          <a:xfrm>
            <a:off x="8904655" y="4153078"/>
            <a:ext cx="230400" cy="396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5" name="Arrow: Up 164">
            <a:extLst>
              <a:ext uri="{FF2B5EF4-FFF2-40B4-BE49-F238E27FC236}">
                <a16:creationId xmlns:a16="http://schemas.microsoft.com/office/drawing/2014/main" id="{C5E99277-C86A-4716-B34A-63E39F5D7995}"/>
              </a:ext>
            </a:extLst>
          </p:cNvPr>
          <p:cNvSpPr/>
          <p:nvPr/>
        </p:nvSpPr>
        <p:spPr>
          <a:xfrm>
            <a:off x="6020565" y="3530967"/>
            <a:ext cx="230400" cy="468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6" name="Arrow: Up 165">
            <a:extLst>
              <a:ext uri="{FF2B5EF4-FFF2-40B4-BE49-F238E27FC236}">
                <a16:creationId xmlns:a16="http://schemas.microsoft.com/office/drawing/2014/main" id="{418817A2-71EA-43D2-B566-34FABECB2D74}"/>
              </a:ext>
            </a:extLst>
          </p:cNvPr>
          <p:cNvSpPr/>
          <p:nvPr/>
        </p:nvSpPr>
        <p:spPr>
          <a:xfrm>
            <a:off x="6328514" y="3644131"/>
            <a:ext cx="230400" cy="360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7" name="Arrow: Up 166">
            <a:extLst>
              <a:ext uri="{FF2B5EF4-FFF2-40B4-BE49-F238E27FC236}">
                <a16:creationId xmlns:a16="http://schemas.microsoft.com/office/drawing/2014/main" id="{97CE4435-6716-4716-8CC3-CF0A3009205D}"/>
              </a:ext>
            </a:extLst>
          </p:cNvPr>
          <p:cNvSpPr/>
          <p:nvPr/>
        </p:nvSpPr>
        <p:spPr>
          <a:xfrm>
            <a:off x="6616414" y="3699977"/>
            <a:ext cx="230400" cy="360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8" name="Arrow: Up 167">
            <a:extLst>
              <a:ext uri="{FF2B5EF4-FFF2-40B4-BE49-F238E27FC236}">
                <a16:creationId xmlns:a16="http://schemas.microsoft.com/office/drawing/2014/main" id="{98CAEDF6-3692-4EA0-BDB6-3B6A3B43B35B}"/>
              </a:ext>
            </a:extLst>
          </p:cNvPr>
          <p:cNvSpPr/>
          <p:nvPr/>
        </p:nvSpPr>
        <p:spPr>
          <a:xfrm>
            <a:off x="2231909" y="2920172"/>
            <a:ext cx="230400" cy="108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9" name="Arrow: Up 168">
            <a:extLst>
              <a:ext uri="{FF2B5EF4-FFF2-40B4-BE49-F238E27FC236}">
                <a16:creationId xmlns:a16="http://schemas.microsoft.com/office/drawing/2014/main" id="{56E0F16C-6E58-48C8-8090-771243BC519B}"/>
              </a:ext>
            </a:extLst>
          </p:cNvPr>
          <p:cNvSpPr/>
          <p:nvPr/>
        </p:nvSpPr>
        <p:spPr>
          <a:xfrm>
            <a:off x="2556329" y="2977847"/>
            <a:ext cx="230400" cy="144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0" name="Arrow: Up 169">
            <a:extLst>
              <a:ext uri="{FF2B5EF4-FFF2-40B4-BE49-F238E27FC236}">
                <a16:creationId xmlns:a16="http://schemas.microsoft.com/office/drawing/2014/main" id="{9797E35F-148B-49DA-A4C0-62E2E653ADDC}"/>
              </a:ext>
            </a:extLst>
          </p:cNvPr>
          <p:cNvSpPr/>
          <p:nvPr/>
        </p:nvSpPr>
        <p:spPr>
          <a:xfrm>
            <a:off x="2838985" y="3058648"/>
            <a:ext cx="230400" cy="108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2" name="Arrow: Up 171">
            <a:extLst>
              <a:ext uri="{FF2B5EF4-FFF2-40B4-BE49-F238E27FC236}">
                <a16:creationId xmlns:a16="http://schemas.microsoft.com/office/drawing/2014/main" id="{367DC5B6-ECB5-412A-B573-A325E8450A7E}"/>
              </a:ext>
            </a:extLst>
          </p:cNvPr>
          <p:cNvSpPr/>
          <p:nvPr/>
        </p:nvSpPr>
        <p:spPr>
          <a:xfrm>
            <a:off x="3825452" y="2635037"/>
            <a:ext cx="230400" cy="468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3" name="Arrow: Up 172">
            <a:extLst>
              <a:ext uri="{FF2B5EF4-FFF2-40B4-BE49-F238E27FC236}">
                <a16:creationId xmlns:a16="http://schemas.microsoft.com/office/drawing/2014/main" id="{E9B76E0A-403F-4FEF-91DB-F871C4D2B980}"/>
              </a:ext>
            </a:extLst>
          </p:cNvPr>
          <p:cNvSpPr/>
          <p:nvPr/>
        </p:nvSpPr>
        <p:spPr>
          <a:xfrm>
            <a:off x="4029344" y="2828112"/>
            <a:ext cx="230400" cy="216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79" name="TextBox 178">
            <a:extLst>
              <a:ext uri="{FF2B5EF4-FFF2-40B4-BE49-F238E27FC236}">
                <a16:creationId xmlns:a16="http://schemas.microsoft.com/office/drawing/2014/main" id="{B0C5FC4C-C549-4A59-BFE3-C74F4AB37B21}"/>
              </a:ext>
            </a:extLst>
          </p:cNvPr>
          <p:cNvSpPr txBox="1"/>
          <p:nvPr/>
        </p:nvSpPr>
        <p:spPr>
          <a:xfrm>
            <a:off x="7839634" y="4361613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3.0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0" name="TextBox 179">
            <a:extLst>
              <a:ext uri="{FF2B5EF4-FFF2-40B4-BE49-F238E27FC236}">
                <a16:creationId xmlns:a16="http://schemas.microsoft.com/office/drawing/2014/main" id="{5076CF3E-A392-4FDF-B879-BF0AFB0DCCA8}"/>
              </a:ext>
            </a:extLst>
          </p:cNvPr>
          <p:cNvSpPr txBox="1"/>
          <p:nvPr/>
        </p:nvSpPr>
        <p:spPr>
          <a:xfrm>
            <a:off x="8355104" y="4359372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1.5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1" name="TextBox 180">
            <a:extLst>
              <a:ext uri="{FF2B5EF4-FFF2-40B4-BE49-F238E27FC236}">
                <a16:creationId xmlns:a16="http://schemas.microsoft.com/office/drawing/2014/main" id="{D10FB081-48AF-470C-AEF1-D9A61FE84D39}"/>
              </a:ext>
            </a:extLst>
          </p:cNvPr>
          <p:cNvSpPr txBox="1"/>
          <p:nvPr/>
        </p:nvSpPr>
        <p:spPr>
          <a:xfrm>
            <a:off x="8711451" y="4413160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1.1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3" name="TextBox 182">
            <a:extLst>
              <a:ext uri="{FF2B5EF4-FFF2-40B4-BE49-F238E27FC236}">
                <a16:creationId xmlns:a16="http://schemas.microsoft.com/office/drawing/2014/main" id="{A38277FA-4FB9-4CFD-8F55-FA855BD54779}"/>
              </a:ext>
            </a:extLst>
          </p:cNvPr>
          <p:cNvSpPr txBox="1"/>
          <p:nvPr/>
        </p:nvSpPr>
        <p:spPr>
          <a:xfrm>
            <a:off x="5766545" y="3794596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1.3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5" name="TextBox 184">
            <a:extLst>
              <a:ext uri="{FF2B5EF4-FFF2-40B4-BE49-F238E27FC236}">
                <a16:creationId xmlns:a16="http://schemas.microsoft.com/office/drawing/2014/main" id="{80ED2332-2C37-46DB-AE12-A50BCA7558DD}"/>
              </a:ext>
            </a:extLst>
          </p:cNvPr>
          <p:cNvSpPr txBox="1"/>
          <p:nvPr/>
        </p:nvSpPr>
        <p:spPr>
          <a:xfrm>
            <a:off x="6073587" y="3913378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1.0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6" name="TextBox 185">
            <a:extLst>
              <a:ext uri="{FF2B5EF4-FFF2-40B4-BE49-F238E27FC236}">
                <a16:creationId xmlns:a16="http://schemas.microsoft.com/office/drawing/2014/main" id="{10C184B9-BF9B-4F1E-B1EF-5CBD6E7CCC05}"/>
              </a:ext>
            </a:extLst>
          </p:cNvPr>
          <p:cNvSpPr txBox="1"/>
          <p:nvPr/>
        </p:nvSpPr>
        <p:spPr>
          <a:xfrm>
            <a:off x="6420969" y="3931307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1.0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7" name="TextBox 186">
            <a:extLst>
              <a:ext uri="{FF2B5EF4-FFF2-40B4-BE49-F238E27FC236}">
                <a16:creationId xmlns:a16="http://schemas.microsoft.com/office/drawing/2014/main" id="{4D467A3A-02D9-41E4-956D-57B5C9319904}"/>
              </a:ext>
            </a:extLst>
          </p:cNvPr>
          <p:cNvSpPr txBox="1"/>
          <p:nvPr/>
        </p:nvSpPr>
        <p:spPr>
          <a:xfrm>
            <a:off x="2075530" y="2951478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0.3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8" name="TextBox 187">
            <a:extLst>
              <a:ext uri="{FF2B5EF4-FFF2-40B4-BE49-F238E27FC236}">
                <a16:creationId xmlns:a16="http://schemas.microsoft.com/office/drawing/2014/main" id="{00F03D63-7956-4ACE-8286-77E06127E8DE}"/>
              </a:ext>
            </a:extLst>
          </p:cNvPr>
          <p:cNvSpPr txBox="1"/>
          <p:nvPr/>
        </p:nvSpPr>
        <p:spPr>
          <a:xfrm>
            <a:off x="2369694" y="3039351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0.4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9" name="TextBox 188">
            <a:extLst>
              <a:ext uri="{FF2B5EF4-FFF2-40B4-BE49-F238E27FC236}">
                <a16:creationId xmlns:a16="http://schemas.microsoft.com/office/drawing/2014/main" id="{400D1399-D945-42B2-A436-F849E9409A13}"/>
              </a:ext>
            </a:extLst>
          </p:cNvPr>
          <p:cNvSpPr txBox="1"/>
          <p:nvPr/>
        </p:nvSpPr>
        <p:spPr>
          <a:xfrm>
            <a:off x="2719651" y="3085613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0.3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0" name="TextBox 189">
            <a:extLst>
              <a:ext uri="{FF2B5EF4-FFF2-40B4-BE49-F238E27FC236}">
                <a16:creationId xmlns:a16="http://schemas.microsoft.com/office/drawing/2014/main" id="{B94EA01B-41A9-424E-9310-AD092CAB3138}"/>
              </a:ext>
            </a:extLst>
          </p:cNvPr>
          <p:cNvSpPr txBox="1"/>
          <p:nvPr/>
        </p:nvSpPr>
        <p:spPr>
          <a:xfrm>
            <a:off x="3566916" y="2895553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0.9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1" name="TextBox 190">
            <a:extLst>
              <a:ext uri="{FF2B5EF4-FFF2-40B4-BE49-F238E27FC236}">
                <a16:creationId xmlns:a16="http://schemas.microsoft.com/office/drawing/2014/main" id="{C79A618E-6F6B-4357-A04C-CFA58A1365E1}"/>
              </a:ext>
            </a:extLst>
          </p:cNvPr>
          <p:cNvSpPr txBox="1"/>
          <p:nvPr/>
        </p:nvSpPr>
        <p:spPr>
          <a:xfrm>
            <a:off x="3834543" y="2932674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1.0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2" name="TextBox 191">
            <a:extLst>
              <a:ext uri="{FF2B5EF4-FFF2-40B4-BE49-F238E27FC236}">
                <a16:creationId xmlns:a16="http://schemas.microsoft.com/office/drawing/2014/main" id="{FABAD1F7-5DAC-48DD-895C-DA6BE4FA30B7}"/>
              </a:ext>
            </a:extLst>
          </p:cNvPr>
          <p:cNvSpPr txBox="1"/>
          <p:nvPr/>
        </p:nvSpPr>
        <p:spPr>
          <a:xfrm>
            <a:off x="4055345" y="3001224"/>
            <a:ext cx="388449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000" dirty="0">
                <a:ln w="3175">
                  <a:noFill/>
                </a:ln>
                <a:latin typeface="Arial" panose="020B0604020202020204" pitchFamily="34" charset="0"/>
                <a:cs typeface="Arial" panose="020B0604020202020204" pitchFamily="34" charset="0"/>
              </a:rPr>
              <a:t>1.0</a:t>
            </a:r>
            <a:endParaRPr lang="en-GB" sz="1000" dirty="0">
              <a:ln w="3175">
                <a:noFill/>
              </a:ln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3" name="Arrow: Up 192">
            <a:extLst>
              <a:ext uri="{FF2B5EF4-FFF2-40B4-BE49-F238E27FC236}">
                <a16:creationId xmlns:a16="http://schemas.microsoft.com/office/drawing/2014/main" id="{556ED0CA-E72D-42AF-A613-FAFBB764F91A}"/>
              </a:ext>
            </a:extLst>
          </p:cNvPr>
          <p:cNvSpPr/>
          <p:nvPr/>
        </p:nvSpPr>
        <p:spPr>
          <a:xfrm>
            <a:off x="4234955" y="2897790"/>
            <a:ext cx="230400" cy="216000"/>
          </a:xfrm>
          <a:prstGeom prst="upArrow">
            <a:avLst/>
          </a:prstGeom>
          <a:solidFill>
            <a:schemeClr val="tx1"/>
          </a:solidFill>
          <a:ln>
            <a:solidFill>
              <a:schemeClr val="bg1"/>
            </a:solidFill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97" name="Arrow: Right 196">
            <a:extLst>
              <a:ext uri="{FF2B5EF4-FFF2-40B4-BE49-F238E27FC236}">
                <a16:creationId xmlns:a16="http://schemas.microsoft.com/office/drawing/2014/main" id="{6621E710-95BD-480D-80F1-1A63F663C171}"/>
              </a:ext>
            </a:extLst>
          </p:cNvPr>
          <p:cNvSpPr/>
          <p:nvPr/>
        </p:nvSpPr>
        <p:spPr>
          <a:xfrm>
            <a:off x="360739" y="3373505"/>
            <a:ext cx="360000" cy="230400"/>
          </a:xfrm>
          <a:prstGeom prst="rightArrow">
            <a:avLst/>
          </a:prstGeom>
          <a:solidFill>
            <a:schemeClr val="tx1"/>
          </a:solidFill>
          <a:ln>
            <a:noFill/>
          </a:ln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8" name="TextBox 197">
            <a:extLst>
              <a:ext uri="{FF2B5EF4-FFF2-40B4-BE49-F238E27FC236}">
                <a16:creationId xmlns:a16="http://schemas.microsoft.com/office/drawing/2014/main" id="{649F7A8A-858F-4D33-9BA6-2FEA16FC85EC}"/>
              </a:ext>
            </a:extLst>
          </p:cNvPr>
          <p:cNvSpPr txBox="1"/>
          <p:nvPr/>
        </p:nvSpPr>
        <p:spPr>
          <a:xfrm>
            <a:off x="503040" y="3441583"/>
            <a:ext cx="2884397" cy="34406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>
                <a:rot lat="18900000" lon="3480000" rev="18000000"/>
              </a:camera>
              <a:lightRig rig="threePt" dir="t"/>
            </a:scene3d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10</a:t>
            </a:r>
            <a:r>
              <a:rPr lang="de-CH" sz="16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21 </a:t>
            </a: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J year</a:t>
            </a:r>
            <a:r>
              <a:rPr lang="de-CH" sz="1600" baseline="300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-1</a:t>
            </a:r>
            <a:r>
              <a:rPr lang="de-CH" sz="16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</a:t>
            </a:r>
            <a:endParaRPr lang="en-GB" sz="16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201962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8F662B-D199-4448-A5E1-6D75DE8724A2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sz="6000" dirty="0"/>
              <a:t>New Figure 20211207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2683618866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99AAE3F0-2085-4A3F-B747-DF61604925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56815" y="2737120"/>
            <a:ext cx="12552666" cy="2331157"/>
          </a:xfrm>
          <a:prstGeom prst="rect">
            <a:avLst/>
          </a:prstGeom>
          <a:scene3d>
            <a:camera prst="orthographicFront">
              <a:rot lat="858000" lon="2364000" rev="0"/>
            </a:camera>
            <a:lightRig rig="threePt" dir="t"/>
          </a:scene3d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EFAB607-2556-48FE-B853-52D9A0037C48}"/>
              </a:ext>
            </a:extLst>
          </p:cNvPr>
          <p:cNvSpPr txBox="1"/>
          <p:nvPr/>
        </p:nvSpPr>
        <p:spPr>
          <a:xfrm>
            <a:off x="8886000" y="357980"/>
            <a:ext cx="3199206" cy="27699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work in progress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80DE1B-E9E0-4C91-A9EC-2B6DC48F276D}"/>
              </a:ext>
            </a:extLst>
          </p:cNvPr>
          <p:cNvSpPr txBox="1"/>
          <p:nvPr/>
        </p:nvSpPr>
        <p:spPr>
          <a:xfrm>
            <a:off x="8704991" y="-26846"/>
            <a:ext cx="3487009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GB" sz="1200" i="1" dirty="0" err="1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Schematic_OHC_map_and_side_panels.ipynb</a:t>
            </a:r>
            <a:endParaRPr lang="en-GB" sz="1200" i="1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3" name="Picture 12" descr="Map&#10;&#10;Description automatically generated">
            <a:extLst>
              <a:ext uri="{FF2B5EF4-FFF2-40B4-BE49-F238E27FC236}">
                <a16:creationId xmlns:a16="http://schemas.microsoft.com/office/drawing/2014/main" id="{AFCFAB10-F582-4F27-9934-1CB6ACD2D8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7812" y="864000"/>
            <a:ext cx="12113812" cy="2858241"/>
          </a:xfrm>
          <a:prstGeom prst="rect">
            <a:avLst/>
          </a:prstGeom>
          <a:scene3d>
            <a:camera prst="orthographicFront">
              <a:rot lat="18900000" lon="3480000" rev="18000000"/>
            </a:camera>
            <a:lightRig rig="threePt" dir="t"/>
          </a:scene3d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6630DE51-22A0-46E1-AE7C-A9DE7A4B525D}"/>
              </a:ext>
            </a:extLst>
          </p:cNvPr>
          <p:cNvSpPr txBox="1"/>
          <p:nvPr/>
        </p:nvSpPr>
        <p:spPr>
          <a:xfrm>
            <a:off x="5532895" y="1298753"/>
            <a:ext cx="16140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Heat uptake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04F5937-890B-46C9-9F5B-818AFD3D37F4}"/>
              </a:ext>
            </a:extLst>
          </p:cNvPr>
          <p:cNvSpPr txBox="1"/>
          <p:nvPr/>
        </p:nvSpPr>
        <p:spPr>
          <a:xfrm>
            <a:off x="7845929" y="1648517"/>
            <a:ext cx="16140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Heat uptake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D950533-4A7D-45CB-AE05-F49770EDE924}"/>
              </a:ext>
            </a:extLst>
          </p:cNvPr>
          <p:cNvSpPr txBox="1"/>
          <p:nvPr/>
        </p:nvSpPr>
        <p:spPr>
          <a:xfrm>
            <a:off x="6494430" y="2877636"/>
            <a:ext cx="16140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Heat loss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DB8D863-4521-4D39-9AEC-B1635945B70A}"/>
              </a:ext>
            </a:extLst>
          </p:cNvPr>
          <p:cNvSpPr txBox="1"/>
          <p:nvPr/>
        </p:nvSpPr>
        <p:spPr>
          <a:xfrm rot="16804369">
            <a:off x="10322842" y="3634909"/>
            <a:ext cx="12354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transport along</a:t>
            </a:r>
          </a:p>
          <a:p>
            <a:pPr algn="ctr"/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isopycnals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6" name="Arrow: Left 45">
            <a:extLst>
              <a:ext uri="{FF2B5EF4-FFF2-40B4-BE49-F238E27FC236}">
                <a16:creationId xmlns:a16="http://schemas.microsoft.com/office/drawing/2014/main" id="{18D700E1-8B93-4C61-896B-7F817DD87511}"/>
              </a:ext>
            </a:extLst>
          </p:cNvPr>
          <p:cNvSpPr/>
          <p:nvPr/>
        </p:nvSpPr>
        <p:spPr>
          <a:xfrm>
            <a:off x="3200549" y="1575159"/>
            <a:ext cx="990000" cy="580849"/>
          </a:xfrm>
          <a:prstGeom prst="leftArrow">
            <a:avLst/>
          </a:prstGeom>
          <a:solidFill>
            <a:schemeClr val="tx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  <a:softEdge rad="12700"/>
          </a:effectLst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DC57595-27E1-492B-9082-AD3A1C814C0B}"/>
              </a:ext>
            </a:extLst>
          </p:cNvPr>
          <p:cNvSpPr txBox="1"/>
          <p:nvPr/>
        </p:nvSpPr>
        <p:spPr>
          <a:xfrm>
            <a:off x="3903762" y="1020554"/>
            <a:ext cx="2378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Increased </a:t>
            </a:r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westerlies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8A0176CD-B5A3-4B73-B8DE-76D7824E7194}"/>
              </a:ext>
            </a:extLst>
          </p:cNvPr>
          <p:cNvCxnSpPr/>
          <p:nvPr/>
        </p:nvCxnSpPr>
        <p:spPr>
          <a:xfrm flipV="1">
            <a:off x="3695549" y="1335100"/>
            <a:ext cx="420451" cy="53048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Arrow: Left 49">
            <a:extLst>
              <a:ext uri="{FF2B5EF4-FFF2-40B4-BE49-F238E27FC236}">
                <a16:creationId xmlns:a16="http://schemas.microsoft.com/office/drawing/2014/main" id="{54AA53E0-8C87-4310-AE19-85A987E521D1}"/>
              </a:ext>
            </a:extLst>
          </p:cNvPr>
          <p:cNvSpPr/>
          <p:nvPr/>
        </p:nvSpPr>
        <p:spPr>
          <a:xfrm>
            <a:off x="9330438" y="2783419"/>
            <a:ext cx="990000" cy="580849"/>
          </a:xfrm>
          <a:prstGeom prst="leftArrow">
            <a:avLst/>
          </a:prstGeom>
          <a:solidFill>
            <a:schemeClr val="tx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2000" endA="300" endPos="35000" dir="5400000" sy="-100000" algn="bl" rotWithShape="0"/>
            <a:softEdge rad="12700"/>
          </a:effectLst>
          <a:scene3d>
            <a:camera prst="orthographicFront">
              <a:rot lat="18900000" lon="3480000" rev="1800000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D26CF0C-E106-4DEE-BCC1-86C6012A8E80}"/>
              </a:ext>
            </a:extLst>
          </p:cNvPr>
          <p:cNvSpPr txBox="1"/>
          <p:nvPr/>
        </p:nvSpPr>
        <p:spPr>
          <a:xfrm>
            <a:off x="10033651" y="2228814"/>
            <a:ext cx="237843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Increased </a:t>
            </a:r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westerlies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5D34D51-381F-4369-9AB0-33AB42D9A935}"/>
              </a:ext>
            </a:extLst>
          </p:cNvPr>
          <p:cNvCxnSpPr/>
          <p:nvPr/>
        </p:nvCxnSpPr>
        <p:spPr>
          <a:xfrm flipV="1">
            <a:off x="9825438" y="2543360"/>
            <a:ext cx="420451" cy="530483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6EFA882C-280E-47CD-AE60-B467F188A63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711"/>
          <a:stretch/>
        </p:blipFill>
        <p:spPr>
          <a:xfrm>
            <a:off x="9388752" y="2992362"/>
            <a:ext cx="2558686" cy="2736314"/>
          </a:xfrm>
          <a:prstGeom prst="rect">
            <a:avLst/>
          </a:prstGeom>
          <a:scene3d>
            <a:camera prst="orthographicFront">
              <a:rot lat="2100000" lon="18882000" rev="0"/>
            </a:camera>
            <a:lightRig rig="threePt" dir="t"/>
          </a:scene3d>
        </p:spPr>
      </p:pic>
      <p:sp>
        <p:nvSpPr>
          <p:cNvPr id="53" name="Arrow: Left 52">
            <a:extLst>
              <a:ext uri="{FF2B5EF4-FFF2-40B4-BE49-F238E27FC236}">
                <a16:creationId xmlns:a16="http://schemas.microsoft.com/office/drawing/2014/main" id="{D9E4959F-E8C0-42F7-A93C-117475F60627}"/>
              </a:ext>
            </a:extLst>
          </p:cNvPr>
          <p:cNvSpPr/>
          <p:nvPr/>
        </p:nvSpPr>
        <p:spPr>
          <a:xfrm rot="18641233">
            <a:off x="10242166" y="3050362"/>
            <a:ext cx="783594" cy="364819"/>
          </a:xfrm>
          <a:prstGeom prst="leftArrow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2100000" lon="18882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12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D832F087-3513-4035-ACFE-AD12525ED813}"/>
              </a:ext>
            </a:extLst>
          </p:cNvPr>
          <p:cNvSpPr txBox="1"/>
          <p:nvPr/>
        </p:nvSpPr>
        <p:spPr>
          <a:xfrm rot="16767942">
            <a:off x="10213105" y="3284594"/>
            <a:ext cx="13945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Transport along</a:t>
            </a:r>
          </a:p>
          <a:p>
            <a:pPr algn="ctr"/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isopycnals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1B131D1-EA0D-4FF7-98D2-A1AA1F098A3B}"/>
              </a:ext>
            </a:extLst>
          </p:cNvPr>
          <p:cNvSpPr txBox="1"/>
          <p:nvPr/>
        </p:nvSpPr>
        <p:spPr>
          <a:xfrm>
            <a:off x="1418455" y="3104690"/>
            <a:ext cx="1527545" cy="276999"/>
          </a:xfrm>
          <a:prstGeom prst="rect">
            <a:avLst/>
          </a:prstGeom>
          <a:noFill/>
          <a:scene3d>
            <a:camera prst="orthographicFront">
              <a:rot lat="858000" lon="2364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5°C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227D7069-B674-4C70-8502-F61987F15AA3}"/>
              </a:ext>
            </a:extLst>
          </p:cNvPr>
          <p:cNvSpPr txBox="1"/>
          <p:nvPr/>
        </p:nvSpPr>
        <p:spPr>
          <a:xfrm>
            <a:off x="9522688" y="4457222"/>
            <a:ext cx="1505966" cy="276999"/>
          </a:xfrm>
          <a:prstGeom prst="rect">
            <a:avLst/>
          </a:prstGeom>
          <a:noFill/>
          <a:scene3d>
            <a:camera prst="orthographicFront">
              <a:rot lat="2100000" lon="18840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5°C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A302AEE-202C-47DE-AB3D-E6B1A994F669}"/>
              </a:ext>
            </a:extLst>
          </p:cNvPr>
          <p:cNvSpPr txBox="1"/>
          <p:nvPr/>
        </p:nvSpPr>
        <p:spPr>
          <a:xfrm rot="21517564">
            <a:off x="1388995" y="2471339"/>
            <a:ext cx="1505966" cy="276999"/>
          </a:xfrm>
          <a:prstGeom prst="rect">
            <a:avLst/>
          </a:prstGeom>
          <a:noFill/>
          <a:scene3d>
            <a:camera prst="orthographicFront">
              <a:rot lat="858000" lon="2364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10°C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D80A206-6000-45F1-94A7-D3DD1222DC69}"/>
              </a:ext>
            </a:extLst>
          </p:cNvPr>
          <p:cNvSpPr txBox="1"/>
          <p:nvPr/>
        </p:nvSpPr>
        <p:spPr>
          <a:xfrm>
            <a:off x="9505670" y="3864437"/>
            <a:ext cx="1505966" cy="276999"/>
          </a:xfrm>
          <a:prstGeom prst="rect">
            <a:avLst/>
          </a:prstGeom>
          <a:noFill/>
          <a:scene3d>
            <a:camera prst="orthographicFront">
              <a:rot lat="2100000" lon="18840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10°C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666C7464-100F-4E2B-BE0E-436A2F51FACB}"/>
              </a:ext>
            </a:extLst>
          </p:cNvPr>
          <p:cNvSpPr txBox="1"/>
          <p:nvPr/>
        </p:nvSpPr>
        <p:spPr>
          <a:xfrm>
            <a:off x="9504117" y="3564729"/>
            <a:ext cx="1505966" cy="276999"/>
          </a:xfrm>
          <a:prstGeom prst="rect">
            <a:avLst/>
          </a:prstGeom>
          <a:noFill/>
          <a:scene3d>
            <a:camera prst="orthographicFront">
              <a:rot lat="2100000" lon="18840000" rev="0"/>
            </a:camera>
            <a:lightRig rig="threePt" dir="t"/>
          </a:scene3d>
        </p:spPr>
        <p:txBody>
          <a:bodyPr wrap="square" rtlCol="0">
            <a:spAutoFit/>
          </a:bodyPr>
          <a:lstStyle/>
          <a:p>
            <a:r>
              <a:rPr lang="de-CH" sz="1200" dirty="0">
                <a:latin typeface="Arial" panose="020B0604020202020204" pitchFamily="34" charset="0"/>
                <a:cs typeface="Arial" panose="020B0604020202020204" pitchFamily="34" charset="0"/>
              </a:rPr>
              <a:t>20°C</a:t>
            </a:r>
            <a:endParaRPr lang="en-GB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Arrow: Down 1">
            <a:extLst>
              <a:ext uri="{FF2B5EF4-FFF2-40B4-BE49-F238E27FC236}">
                <a16:creationId xmlns:a16="http://schemas.microsoft.com/office/drawing/2014/main" id="{4CC75329-2EE0-4EDE-856F-DB56AB9BAE68}"/>
              </a:ext>
            </a:extLst>
          </p:cNvPr>
          <p:cNvSpPr/>
          <p:nvPr/>
        </p:nvSpPr>
        <p:spPr>
          <a:xfrm>
            <a:off x="8189912" y="2095193"/>
            <a:ext cx="252548" cy="478971"/>
          </a:xfrm>
          <a:prstGeom prst="downArrow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18900000" lon="348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3" name="Arrow: Down 32">
            <a:extLst>
              <a:ext uri="{FF2B5EF4-FFF2-40B4-BE49-F238E27FC236}">
                <a16:creationId xmlns:a16="http://schemas.microsoft.com/office/drawing/2014/main" id="{995E87C1-1CC4-40CB-AC18-34B6C30A1FA8}"/>
              </a:ext>
            </a:extLst>
          </p:cNvPr>
          <p:cNvSpPr/>
          <p:nvPr/>
        </p:nvSpPr>
        <p:spPr>
          <a:xfrm>
            <a:off x="6589317" y="2223904"/>
            <a:ext cx="252548" cy="478971"/>
          </a:xfrm>
          <a:prstGeom prst="downArrow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18900000" lon="348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5" name="Arrow: Down 34">
            <a:extLst>
              <a:ext uri="{FF2B5EF4-FFF2-40B4-BE49-F238E27FC236}">
                <a16:creationId xmlns:a16="http://schemas.microsoft.com/office/drawing/2014/main" id="{9566F8FC-ECD5-46C7-94A9-D8E62FDA347A}"/>
              </a:ext>
            </a:extLst>
          </p:cNvPr>
          <p:cNvSpPr/>
          <p:nvPr/>
        </p:nvSpPr>
        <p:spPr>
          <a:xfrm>
            <a:off x="5940236" y="1778548"/>
            <a:ext cx="252548" cy="478971"/>
          </a:xfrm>
          <a:prstGeom prst="downArrow">
            <a:avLst/>
          </a:prstGeom>
          <a:solidFill>
            <a:schemeClr val="accent2"/>
          </a:solidFill>
          <a:ln>
            <a:noFill/>
          </a:ln>
          <a:scene3d>
            <a:camera prst="orthographicFront">
              <a:rot lat="18900000" lon="348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7" name="Arrow: Down 36">
            <a:extLst>
              <a:ext uri="{FF2B5EF4-FFF2-40B4-BE49-F238E27FC236}">
                <a16:creationId xmlns:a16="http://schemas.microsoft.com/office/drawing/2014/main" id="{1964A09F-2C73-4501-B58F-1C98D0C0A03B}"/>
              </a:ext>
            </a:extLst>
          </p:cNvPr>
          <p:cNvSpPr/>
          <p:nvPr/>
        </p:nvSpPr>
        <p:spPr>
          <a:xfrm rot="10800000">
            <a:off x="7078103" y="2414207"/>
            <a:ext cx="252548" cy="478971"/>
          </a:xfrm>
          <a:prstGeom prst="downArrow">
            <a:avLst/>
          </a:prstGeom>
          <a:solidFill>
            <a:srgbClr val="002060"/>
          </a:solidFill>
          <a:ln>
            <a:noFill/>
          </a:ln>
          <a:scene3d>
            <a:camera prst="orthographicFront">
              <a:rot lat="18900000" lon="348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38" name="Arrow: Down 37">
            <a:extLst>
              <a:ext uri="{FF2B5EF4-FFF2-40B4-BE49-F238E27FC236}">
                <a16:creationId xmlns:a16="http://schemas.microsoft.com/office/drawing/2014/main" id="{7F65585B-7099-47E3-887A-FCCC54A17FB8}"/>
              </a:ext>
            </a:extLst>
          </p:cNvPr>
          <p:cNvSpPr/>
          <p:nvPr/>
        </p:nvSpPr>
        <p:spPr>
          <a:xfrm rot="10800000">
            <a:off x="5239333" y="1908580"/>
            <a:ext cx="252548" cy="478971"/>
          </a:xfrm>
          <a:prstGeom prst="downArrow">
            <a:avLst/>
          </a:prstGeom>
          <a:solidFill>
            <a:srgbClr val="002060"/>
          </a:solidFill>
          <a:ln>
            <a:noFill/>
          </a:ln>
          <a:scene3d>
            <a:camera prst="orthographicFront">
              <a:rot lat="18900000" lon="3480000" rev="0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497774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68F662B-D199-4448-A5E1-6D75DE8724A2}"/>
              </a:ext>
            </a:extLst>
          </p:cNvPr>
          <p:cNvSpPr txBox="1"/>
          <p:nvPr/>
        </p:nvSpPr>
        <p:spPr>
          <a:xfrm>
            <a:off x="0" y="2921168"/>
            <a:ext cx="12192000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sz="6000" dirty="0"/>
              <a:t>Full global figure</a:t>
            </a:r>
            <a:endParaRPr lang="en-GB" sz="6000" dirty="0"/>
          </a:p>
        </p:txBody>
      </p:sp>
    </p:spTree>
    <p:extLst>
      <p:ext uri="{BB962C8B-B14F-4D97-AF65-F5344CB8AC3E}">
        <p14:creationId xmlns:p14="http://schemas.microsoft.com/office/powerpoint/2010/main" val="2165749635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Box 33">
            <a:extLst>
              <a:ext uri="{FF2B5EF4-FFF2-40B4-BE49-F238E27FC236}">
                <a16:creationId xmlns:a16="http://schemas.microsoft.com/office/drawing/2014/main" id="{1EFAB607-2556-48FE-B853-52D9A0037C48}"/>
              </a:ext>
            </a:extLst>
          </p:cNvPr>
          <p:cNvSpPr txBox="1"/>
          <p:nvPr/>
        </p:nvSpPr>
        <p:spPr>
          <a:xfrm>
            <a:off x="10117863" y="2153558"/>
            <a:ext cx="1720024" cy="3690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 in progress</a:t>
            </a:r>
            <a:endParaRPr lang="en-GB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3" name="Picture 52" descr="A picture containing chart&#10;&#10;Description automatically generated">
            <a:extLst>
              <a:ext uri="{FF2B5EF4-FFF2-40B4-BE49-F238E27FC236}">
                <a16:creationId xmlns:a16="http://schemas.microsoft.com/office/drawing/2014/main" id="{B0BCAA6B-A523-47B0-BEFF-2E337D931C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9000" y="2754000"/>
            <a:ext cx="10890000" cy="2278511"/>
          </a:xfrm>
          <a:prstGeom prst="rect">
            <a:avLst/>
          </a:prstGeom>
          <a:scene3d>
            <a:camera prst="orthographicFront">
              <a:rot lat="858000" lon="2364000" rev="0"/>
            </a:camera>
            <a:lightRig rig="threePt" dir="t"/>
          </a:scene3d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7A6D84E-0D80-4025-9AD2-765C5D0955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18"/>
          <a:stretch/>
        </p:blipFill>
        <p:spPr>
          <a:xfrm rot="10800000">
            <a:off x="1244740" y="1660221"/>
            <a:ext cx="10572009" cy="2024337"/>
          </a:xfrm>
          <a:prstGeom prst="rect">
            <a:avLst/>
          </a:prstGeom>
          <a:scene3d>
            <a:camera prst="orthographicFront">
              <a:rot lat="18900000" lon="3480000" rev="18000000"/>
            </a:camera>
            <a:lightRig rig="threePt" dir="t"/>
          </a:scene3d>
        </p:spPr>
      </p:pic>
      <p:pic>
        <p:nvPicPr>
          <p:cNvPr id="51" name="Picture 50" descr="Diagram&#10;&#10;Description automatically generated">
            <a:extLst>
              <a:ext uri="{FF2B5EF4-FFF2-40B4-BE49-F238E27FC236}">
                <a16:creationId xmlns:a16="http://schemas.microsoft.com/office/drawing/2014/main" id="{536BBF16-AD48-44F0-8E8A-DC886612B6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619"/>
          <a:stretch/>
        </p:blipFill>
        <p:spPr>
          <a:xfrm flipH="1">
            <a:off x="8571000" y="3067209"/>
            <a:ext cx="1775599" cy="2636464"/>
          </a:xfrm>
          <a:prstGeom prst="rect">
            <a:avLst/>
          </a:prstGeom>
          <a:scene3d>
            <a:camera prst="orthographicFront">
              <a:rot lat="2100000" lon="1888200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1527073242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A7A6D84E-0D80-4025-9AD2-765C5D0955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8566" y="327521"/>
            <a:ext cx="10572009" cy="4450816"/>
          </a:xfrm>
          <a:prstGeom prst="rect">
            <a:avLst/>
          </a:prstGeom>
          <a:scene3d>
            <a:camera prst="orthographicFront">
              <a:rot lat="18900000" lon="3480000" rev="18000000"/>
            </a:camera>
            <a:lightRig rig="threePt" dir="t"/>
          </a:scene3d>
        </p:spPr>
      </p:pic>
      <p:pic>
        <p:nvPicPr>
          <p:cNvPr id="12" name="Picture 11" descr="A picture containing ax&#10;&#10;Description automatically generated">
            <a:extLst>
              <a:ext uri="{FF2B5EF4-FFF2-40B4-BE49-F238E27FC236}">
                <a16:creationId xmlns:a16="http://schemas.microsoft.com/office/drawing/2014/main" id="{8A2CEBDF-95BB-4DE9-B5E3-752C6281E30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388782" y="2059894"/>
            <a:ext cx="650362" cy="354674"/>
          </a:xfrm>
          <a:prstGeom prst="rect">
            <a:avLst/>
          </a:prstGeom>
        </p:spPr>
      </p:pic>
      <p:pic>
        <p:nvPicPr>
          <p:cNvPr id="13" name="Picture 12" descr="A picture containing ax&#10;&#10;Description automatically generated">
            <a:extLst>
              <a:ext uri="{FF2B5EF4-FFF2-40B4-BE49-F238E27FC236}">
                <a16:creationId xmlns:a16="http://schemas.microsoft.com/office/drawing/2014/main" id="{5D2A87CA-8E97-45C9-887C-28B6F582079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728822" y="2582876"/>
            <a:ext cx="650362" cy="354674"/>
          </a:xfrm>
          <a:prstGeom prst="rect">
            <a:avLst/>
          </a:prstGeom>
        </p:spPr>
      </p:pic>
      <p:pic>
        <p:nvPicPr>
          <p:cNvPr id="21" name="Picture 20" descr="A picture containing ax&#10;&#10;Description automatically generated">
            <a:extLst>
              <a:ext uri="{FF2B5EF4-FFF2-40B4-BE49-F238E27FC236}">
                <a16:creationId xmlns:a16="http://schemas.microsoft.com/office/drawing/2014/main" id="{96B3AD62-88F6-43E2-B5D0-578AB840363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695955" y="2161158"/>
            <a:ext cx="549744" cy="354674"/>
          </a:xfrm>
          <a:prstGeom prst="rect">
            <a:avLst/>
          </a:prstGeom>
        </p:spPr>
      </p:pic>
      <p:pic>
        <p:nvPicPr>
          <p:cNvPr id="23" name="Picture 22" descr="A picture containing ax&#10;&#10;Description automatically generated">
            <a:extLst>
              <a:ext uri="{FF2B5EF4-FFF2-40B4-BE49-F238E27FC236}">
                <a16:creationId xmlns:a16="http://schemas.microsoft.com/office/drawing/2014/main" id="{12F4B641-E1F2-461E-BB5E-22C64B1292C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652831" y="2375592"/>
            <a:ext cx="650362" cy="354674"/>
          </a:xfrm>
          <a:prstGeom prst="rect">
            <a:avLst/>
          </a:prstGeom>
        </p:spPr>
      </p:pic>
      <p:pic>
        <p:nvPicPr>
          <p:cNvPr id="26" name="Picture 25" descr="A picture containing ax&#10;&#10;Description automatically generated">
            <a:extLst>
              <a:ext uri="{FF2B5EF4-FFF2-40B4-BE49-F238E27FC236}">
                <a16:creationId xmlns:a16="http://schemas.microsoft.com/office/drawing/2014/main" id="{619911DB-6903-4EBF-AEF1-988ECF5AC05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568650" y="2126001"/>
            <a:ext cx="650362" cy="354674"/>
          </a:xfrm>
          <a:prstGeom prst="rect">
            <a:avLst/>
          </a:prstGeom>
        </p:spPr>
      </p:pic>
      <p:pic>
        <p:nvPicPr>
          <p:cNvPr id="27" name="Picture 26" descr="A picture containing ax&#10;&#10;Description automatically generated">
            <a:extLst>
              <a:ext uri="{FF2B5EF4-FFF2-40B4-BE49-F238E27FC236}">
                <a16:creationId xmlns:a16="http://schemas.microsoft.com/office/drawing/2014/main" id="{F1A18C93-325A-41AA-A517-D5BE4B96908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793429" y="2756341"/>
            <a:ext cx="650362" cy="354674"/>
          </a:xfrm>
          <a:prstGeom prst="rect">
            <a:avLst/>
          </a:prstGeom>
        </p:spPr>
      </p:pic>
      <p:pic>
        <p:nvPicPr>
          <p:cNvPr id="28" name="Picture 27" descr="A picture containing ax&#10;&#10;Description automatically generated">
            <a:extLst>
              <a:ext uri="{FF2B5EF4-FFF2-40B4-BE49-F238E27FC236}">
                <a16:creationId xmlns:a16="http://schemas.microsoft.com/office/drawing/2014/main" id="{B2C9661F-7DCE-4C3B-8B04-D9266A9B97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965664" y="2886087"/>
            <a:ext cx="650362" cy="354674"/>
          </a:xfrm>
          <a:prstGeom prst="rect">
            <a:avLst/>
          </a:prstGeom>
        </p:spPr>
      </p:pic>
      <p:pic>
        <p:nvPicPr>
          <p:cNvPr id="29" name="Picture 28" descr="A picture containing ax&#10;&#10;Description automatically generated">
            <a:extLst>
              <a:ext uri="{FF2B5EF4-FFF2-40B4-BE49-F238E27FC236}">
                <a16:creationId xmlns:a16="http://schemas.microsoft.com/office/drawing/2014/main" id="{3D20B106-6FCF-4DD8-9584-33282B4D3E4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564837" y="2947283"/>
            <a:ext cx="650362" cy="354674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1EFAB607-2556-48FE-B853-52D9A0037C48}"/>
              </a:ext>
            </a:extLst>
          </p:cNvPr>
          <p:cNvSpPr txBox="1"/>
          <p:nvPr/>
        </p:nvSpPr>
        <p:spPr>
          <a:xfrm>
            <a:off x="9577863" y="1793651"/>
            <a:ext cx="1720024" cy="3690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work in progress</a:t>
            </a:r>
            <a:endParaRPr lang="en-GB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9" name="Picture 38" descr="A picture containing ax&#10;&#10;Description automatically generated">
            <a:extLst>
              <a:ext uri="{FF2B5EF4-FFF2-40B4-BE49-F238E27FC236}">
                <a16:creationId xmlns:a16="http://schemas.microsoft.com/office/drawing/2014/main" id="{541B8AA2-B3A2-4E44-AA15-4EE92D9E769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836449" y="2280013"/>
            <a:ext cx="650362" cy="354674"/>
          </a:xfrm>
          <a:prstGeom prst="rect">
            <a:avLst/>
          </a:prstGeom>
        </p:spPr>
      </p:pic>
      <p:pic>
        <p:nvPicPr>
          <p:cNvPr id="40" name="Picture 39" descr="A picture containing ax&#10;&#10;Description automatically generated">
            <a:extLst>
              <a:ext uri="{FF2B5EF4-FFF2-40B4-BE49-F238E27FC236}">
                <a16:creationId xmlns:a16="http://schemas.microsoft.com/office/drawing/2014/main" id="{43D437FB-7EE7-4ACB-BCE6-E58A20B6C68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51201" y="2431160"/>
            <a:ext cx="650362" cy="354674"/>
          </a:xfrm>
          <a:prstGeom prst="rect">
            <a:avLst/>
          </a:prstGeom>
        </p:spPr>
      </p:pic>
      <p:pic>
        <p:nvPicPr>
          <p:cNvPr id="41" name="Picture 40" descr="A picture containing ax&#10;&#10;Description automatically generated">
            <a:extLst>
              <a:ext uri="{FF2B5EF4-FFF2-40B4-BE49-F238E27FC236}">
                <a16:creationId xmlns:a16="http://schemas.microsoft.com/office/drawing/2014/main" id="{7769FCE1-FD34-4DDF-999E-0531F9CF826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286154" y="2721132"/>
            <a:ext cx="650362" cy="354674"/>
          </a:xfrm>
          <a:prstGeom prst="rect">
            <a:avLst/>
          </a:prstGeom>
        </p:spPr>
      </p:pic>
      <p:pic>
        <p:nvPicPr>
          <p:cNvPr id="42" name="Picture 41" descr="A picture containing ax&#10;&#10;Description automatically generated">
            <a:extLst>
              <a:ext uri="{FF2B5EF4-FFF2-40B4-BE49-F238E27FC236}">
                <a16:creationId xmlns:a16="http://schemas.microsoft.com/office/drawing/2014/main" id="{C3AF419D-D3AD-4BC3-A66D-6812B406019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200387" y="3133076"/>
            <a:ext cx="650362" cy="354674"/>
          </a:xfrm>
          <a:prstGeom prst="rect">
            <a:avLst/>
          </a:prstGeom>
        </p:spPr>
      </p:pic>
      <p:pic>
        <p:nvPicPr>
          <p:cNvPr id="43" name="Picture 42" descr="A picture containing ax&#10;&#10;Description automatically generated">
            <a:extLst>
              <a:ext uri="{FF2B5EF4-FFF2-40B4-BE49-F238E27FC236}">
                <a16:creationId xmlns:a16="http://schemas.microsoft.com/office/drawing/2014/main" id="{C1E752C9-10AF-49D1-8A14-22F38D250DC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228954" y="2451182"/>
            <a:ext cx="650362" cy="354674"/>
          </a:xfrm>
          <a:prstGeom prst="rect">
            <a:avLst/>
          </a:prstGeom>
        </p:spPr>
      </p:pic>
      <p:pic>
        <p:nvPicPr>
          <p:cNvPr id="44" name="Picture 43" descr="A picture containing ax&#10;&#10;Description automatically generated">
            <a:extLst>
              <a:ext uri="{FF2B5EF4-FFF2-40B4-BE49-F238E27FC236}">
                <a16:creationId xmlns:a16="http://schemas.microsoft.com/office/drawing/2014/main" id="{A4BEC7F3-4F72-4364-80F7-DFA15193F45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55" b="91045" l="6628" r="96047">
                        <a14:foregroundMark x1="6744" y1="49893" x2="13256" y2="46055"/>
                        <a14:foregroundMark x1="66860" y1="91045" x2="71279" y2="80810"/>
                        <a14:foregroundMark x1="89070" y1="47974" x2="96047" y2="50533"/>
                        <a14:foregroundMark x1="65465" y1="8955" x2="70000" y2="14499"/>
                        <a14:foregroundMark x1="76195" y1="57807" x2="78256" y2="60981"/>
                        <a14:foregroundMark x1="75349" y1="56503" x2="75620" y2="56921"/>
                        <a14:foregroundMark x1="75904" y1="58953" x2="79419" y2="61194"/>
                        <a14:foregroundMark x1="74070" y1="57783" x2="74605" y2="58125"/>
                        <a14:foregroundMark x1="76489" y1="56653" x2="77907" y2="54584"/>
                        <a14:foregroundMark x1="75581" y1="59701" x2="76860" y2="58422"/>
                        <a14:foregroundMark x1="75814" y1="60341" x2="76512" y2="58209"/>
                        <a14:foregroundMark x1="75349" y1="60341" x2="76512" y2="57143"/>
                        <a14:backgroundMark x1="72674" y1="62900" x2="74302" y2="60768"/>
                        <a14:backgroundMark x1="73953" y1="61194" x2="75579" y2="5926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081895" y="2191321"/>
            <a:ext cx="549744" cy="354674"/>
          </a:xfrm>
          <a:prstGeom prst="rect">
            <a:avLst/>
          </a:prstGeom>
        </p:spPr>
      </p:pic>
      <p:pic>
        <p:nvPicPr>
          <p:cNvPr id="53" name="Picture 52" descr="A picture containing chart&#10;&#10;Description automatically generated">
            <a:extLst>
              <a:ext uri="{FF2B5EF4-FFF2-40B4-BE49-F238E27FC236}">
                <a16:creationId xmlns:a16="http://schemas.microsoft.com/office/drawing/2014/main" id="{B0BCAA6B-A523-47B0-BEFF-2E337D931C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9000" y="3278801"/>
            <a:ext cx="10890000" cy="2278511"/>
          </a:xfrm>
          <a:prstGeom prst="rect">
            <a:avLst/>
          </a:prstGeom>
          <a:scene3d>
            <a:camera prst="orthographicFront">
              <a:rot lat="858000" lon="2364000" rev="0"/>
            </a:camera>
            <a:lightRig rig="threePt" dir="t"/>
          </a:scene3d>
        </p:spPr>
      </p:pic>
      <p:pic>
        <p:nvPicPr>
          <p:cNvPr id="51" name="Picture 50" descr="Diagram&#10;&#10;Description automatically generated">
            <a:extLst>
              <a:ext uri="{FF2B5EF4-FFF2-40B4-BE49-F238E27FC236}">
                <a16:creationId xmlns:a16="http://schemas.microsoft.com/office/drawing/2014/main" id="{536BBF16-AD48-44F0-8E8A-DC886612B68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3472" y="2965418"/>
            <a:ext cx="4798091" cy="2591894"/>
          </a:xfrm>
          <a:prstGeom prst="rect">
            <a:avLst/>
          </a:prstGeom>
          <a:scene3d>
            <a:camera prst="orthographicFront">
              <a:rot lat="2100000" lon="18882000" rev="0"/>
            </a:camera>
            <a:lightRig rig="threePt" dir="t"/>
          </a:scene3d>
        </p:spPr>
      </p:pic>
      <p:cxnSp>
        <p:nvCxnSpPr>
          <p:cNvPr id="20" name="Connector: Curved 19">
            <a:extLst>
              <a:ext uri="{FF2B5EF4-FFF2-40B4-BE49-F238E27FC236}">
                <a16:creationId xmlns:a16="http://schemas.microsoft.com/office/drawing/2014/main" id="{4FA30E6B-FDFF-476C-B5ED-8EAC1948EF76}"/>
              </a:ext>
            </a:extLst>
          </p:cNvPr>
          <p:cNvCxnSpPr>
            <a:cxnSpLocks/>
          </p:cNvCxnSpPr>
          <p:nvPr/>
        </p:nvCxnSpPr>
        <p:spPr>
          <a:xfrm rot="16200000" flipH="1">
            <a:off x="9093197" y="3939820"/>
            <a:ext cx="675000" cy="315000"/>
          </a:xfrm>
          <a:prstGeom prst="curvedConnector3">
            <a:avLst>
              <a:gd name="adj1" fmla="val 124810"/>
            </a:avLst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9A4D605B-D4E9-4442-9CE5-B6FCDB660D0D}"/>
              </a:ext>
            </a:extLst>
          </p:cNvPr>
          <p:cNvSpPr txBox="1"/>
          <p:nvPr/>
        </p:nvSpPr>
        <p:spPr>
          <a:xfrm>
            <a:off x="1" y="0"/>
            <a:ext cx="12191999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GB" sz="1000" i="1" dirty="0">
                <a:solidFill>
                  <a:schemeClr val="bg1">
                    <a:lumMod val="5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regional_spatial_maps_and_zonal_integral_of_accumulated_ocean_heat_content_and_net_sfc_heating_anomalies-PI_Offset.ipynb</a:t>
            </a:r>
          </a:p>
        </p:txBody>
      </p:sp>
    </p:spTree>
    <p:extLst>
      <p:ext uri="{BB962C8B-B14F-4D97-AF65-F5344CB8AC3E}">
        <p14:creationId xmlns:p14="http://schemas.microsoft.com/office/powerpoint/2010/main" val="1290941903"/>
      </p:ext>
    </p:extLst>
  </p:cSld>
  <p:clrMapOvr>
    <a:masterClrMapping/>
  </p:clrMapOvr>
  <p:transition>
    <p:fade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Custom 10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FF0000"/>
      </a:accent4>
      <a:accent5>
        <a:srgbClr val="918485"/>
      </a:accent5>
      <a:accent6>
        <a:srgbClr val="0070C0"/>
      </a:accent6>
      <a:hlink>
        <a:srgbClr val="0070C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302</Words>
  <Application>Microsoft Office PowerPoint</Application>
  <PresentationFormat>Widescreen</PresentationFormat>
  <Paragraphs>143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Helvetica</vt:lpstr>
      <vt:lpstr>Rockwell</vt:lpstr>
      <vt:lpstr>Rockwell Condensed</vt:lpstr>
      <vt:lpstr>Times New Roman</vt:lpstr>
      <vt:lpstr>Wingdings</vt:lpstr>
      <vt:lpstr>Wood Type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Maurice Huguenin-Virchaux</dc:creator>
  <cp:lastModifiedBy>Maurice Huguenin-Virchaux</cp:lastModifiedBy>
  <cp:revision>49</cp:revision>
  <dcterms:created xsi:type="dcterms:W3CDTF">2021-11-26T05:54:35Z</dcterms:created>
  <dcterms:modified xsi:type="dcterms:W3CDTF">2021-12-17T09:07:17Z</dcterms:modified>
</cp:coreProperties>
</file>

<file path=docProps/thumbnail.jpeg>
</file>